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9906000" cx="6858000"/>
  <p:notesSz cx="10693400" cy="10693400"/>
  <p:embeddedFontLst>
    <p:embeddedFont>
      <p:font typeface="Caveat"/>
      <p:regular r:id="rId13"/>
      <p:bold r:id="rId14"/>
    </p:embeddedFont>
    <p:embeddedFont>
      <p:font typeface="Arial Black"/>
      <p:regular r:id="rId15"/>
    </p:embeddedFont>
    <p:embeddedFont>
      <p:font typeface="Caveat SemiBo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68">
          <p15:clr>
            <a:srgbClr val="A4A3A4"/>
          </p15:clr>
        </p15:guide>
        <p15:guide id="2" pos="138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8" roundtripDataSignature="AMtx7mgyeplAl3ler6kK/0vRR5N/USk5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68" orient="horz"/>
        <p:guide pos="138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ialBlack-regular.fntdata"/><Relationship Id="rId14" Type="http://schemas.openxmlformats.org/officeDocument/2006/relationships/font" Target="fonts/Caveat-bold.fntdata"/><Relationship Id="rId17" Type="http://schemas.openxmlformats.org/officeDocument/2006/relationships/font" Target="fonts/CaveatSemiBold-bold.fntdata"/><Relationship Id="rId16" Type="http://schemas.openxmlformats.org/officeDocument/2006/relationships/font" Target="fonts/Caveat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" name="Google Shape;10;p1:notes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" name="Google Shape;24;p4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5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6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7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6858000" cy="991209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7470" r="25831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oogle Shape;13;p1"/>
          <p:cNvGrpSpPr/>
          <p:nvPr/>
        </p:nvGrpSpPr>
        <p:grpSpPr>
          <a:xfrm>
            <a:off x="1687340" y="244388"/>
            <a:ext cx="5427228" cy="7698667"/>
            <a:chOff x="1705999" y="263617"/>
            <a:chExt cx="5854255" cy="8304416"/>
          </a:xfrm>
        </p:grpSpPr>
        <p:sp>
          <p:nvSpPr>
            <p:cNvPr id="14" name="Google Shape;14;p1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1"/>
          <p:cNvSpPr txBox="1"/>
          <p:nvPr/>
        </p:nvSpPr>
        <p:spPr>
          <a:xfrm>
            <a:off x="424951" y="3319120"/>
            <a:ext cx="59754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i="0" lang="es-ES" sz="7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77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b="1" i="0" lang="es-ES" sz="4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77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475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21875" r="21874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" name="Google Shape;27;p4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28" name="Google Shape;28;p4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4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1597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368000" y="2755249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/>
        </p:nvSpPr>
        <p:spPr>
          <a:xfrm rot="-539973">
            <a:off x="598661" y="5109316"/>
            <a:ext cx="6039246" cy="1425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s-ES" sz="96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 las personas</a:t>
            </a:r>
            <a:endParaRPr b="1" i="0" sz="96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"/>
          <p:cNvPicPr preferRelativeResize="0"/>
          <p:nvPr/>
        </p:nvPicPr>
        <p:blipFill rotWithShape="1">
          <a:blip r:embed="rId3">
            <a:alphaModFix/>
          </a:blip>
          <a:srcRect b="0" l="38722" r="5028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2" name="Google Shape;42;p3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43" name="Google Shape;43;p3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3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 txBox="1"/>
          <p:nvPr/>
        </p:nvSpPr>
        <p:spPr>
          <a:xfrm rot="-539943">
            <a:off x="1251716" y="3927834"/>
            <a:ext cx="6831692" cy="221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i="0" lang="es-ES" sz="72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 los sistemas </a:t>
            </a:r>
            <a:endParaRPr b="1" i="0" sz="72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i="0" lang="es-ES" sz="72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de salud</a:t>
            </a:r>
            <a:endParaRPr b="1" i="0" sz="72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3970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 txBox="1"/>
          <p:nvPr/>
        </p:nvSpPr>
        <p:spPr>
          <a:xfrm>
            <a:off x="368000" y="2860699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b="0" l="7871" r="25479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7" name="Google Shape;57;p5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58" name="Google Shape;58;p5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5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"/>
          <p:cNvSpPr txBox="1"/>
          <p:nvPr/>
        </p:nvSpPr>
        <p:spPr>
          <a:xfrm rot="-539940">
            <a:off x="706017" y="4099626"/>
            <a:ext cx="5318465" cy="16104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los jóvenes</a:t>
            </a:r>
            <a:endParaRPr b="1" i="0" sz="96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3" name="Google Shape;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608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/>
        </p:nvSpPr>
        <p:spPr>
          <a:xfrm>
            <a:off x="463375" y="301212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 b="0" l="3838" r="29512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2" name="Google Shape;72;p6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73" name="Google Shape;73;p6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6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 txBox="1"/>
          <p:nvPr/>
        </p:nvSpPr>
        <p:spPr>
          <a:xfrm rot="-539929">
            <a:off x="693913" y="4177331"/>
            <a:ext cx="7370823" cy="1158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b="0" i="0" lang="es-ES" sz="78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niños y niñas</a:t>
            </a:r>
            <a:endParaRPr b="1" i="0" sz="78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8" name="Google Shape;7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"/>
          <p:cNvSpPr txBox="1"/>
          <p:nvPr/>
        </p:nvSpPr>
        <p:spPr>
          <a:xfrm>
            <a:off x="649125" y="3110749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1" name="Google Shape;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b="2604" l="29311" r="20221" t="21677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7" name="Google Shape;87;p7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88" name="Google Shape;88;p7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7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 txBox="1"/>
          <p:nvPr/>
        </p:nvSpPr>
        <p:spPr>
          <a:xfrm rot="-539962">
            <a:off x="770970" y="3944946"/>
            <a:ext cx="5914710" cy="1425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las mujeres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935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 txBox="1"/>
          <p:nvPr/>
        </p:nvSpPr>
        <p:spPr>
          <a:xfrm>
            <a:off x="525325" y="2715949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6" name="Google Shape;9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/>
          <p:cNvPicPr preferRelativeResize="0"/>
          <p:nvPr/>
        </p:nvPicPr>
        <p:blipFill rotWithShape="1">
          <a:blip r:embed="rId3">
            <a:alphaModFix/>
          </a:blip>
          <a:srcRect b="782" l="24606" r="20404" t="16714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2" name="Google Shape;102;p8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103" name="Google Shape;103;p8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8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 txBox="1"/>
          <p:nvPr/>
        </p:nvSpPr>
        <p:spPr>
          <a:xfrm rot="-539911">
            <a:off x="469345" y="3810144"/>
            <a:ext cx="6110911" cy="1633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</a:t>
            </a: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la economía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859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8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Septiembre 2022 - El año de la inversión en 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 txBox="1"/>
          <p:nvPr/>
        </p:nvSpPr>
        <p:spPr>
          <a:xfrm>
            <a:off x="571750" y="279882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PARA PROTEGER</a:t>
            </a:r>
            <a:endParaRPr b="1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200" y="307225"/>
            <a:ext cx="2029450" cy="127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