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116_A710487A.xml" ContentType="application/vnd.ms-powerpoint.comments+xml"/>
  <Override PartName="/ppt/notesSlides/notesSlide6.xml" ContentType="application/vnd.openxmlformats-officedocument.presentationml.notesSlide+xml"/>
  <Override PartName="/ppt/comments/modernComment_118_BA65A44.xml" ContentType="application/vnd.ms-powerpoint.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modernComment_10B_57ABAE1F.xml" ContentType="application/vnd.ms-powerpoint.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omments/modernComment_112_5DAC0B8A.xml" ContentType="application/vnd.ms-powerpoint.comment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omments/modernComment_113_5354ECFA.xml" ContentType="application/vnd.ms-powerpoint.comments+xml"/>
  <Override PartName="/ppt/notesSlides/notesSlide2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30"/>
  </p:notesMasterIdLst>
  <p:sldIdLst>
    <p:sldId id="256" r:id="rId5"/>
    <p:sldId id="276" r:id="rId6"/>
    <p:sldId id="257" r:id="rId7"/>
    <p:sldId id="259" r:id="rId8"/>
    <p:sldId id="258" r:id="rId9"/>
    <p:sldId id="278" r:id="rId10"/>
    <p:sldId id="280" r:id="rId11"/>
    <p:sldId id="261" r:id="rId12"/>
    <p:sldId id="262" r:id="rId13"/>
    <p:sldId id="263" r:id="rId14"/>
    <p:sldId id="264" r:id="rId15"/>
    <p:sldId id="282" r:id="rId16"/>
    <p:sldId id="265" r:id="rId17"/>
    <p:sldId id="267" r:id="rId18"/>
    <p:sldId id="268" r:id="rId19"/>
    <p:sldId id="269" r:id="rId20"/>
    <p:sldId id="270" r:id="rId21"/>
    <p:sldId id="271" r:id="rId22"/>
    <p:sldId id="285" r:id="rId23"/>
    <p:sldId id="272" r:id="rId24"/>
    <p:sldId id="273" r:id="rId25"/>
    <p:sldId id="274" r:id="rId26"/>
    <p:sldId id="281" r:id="rId27"/>
    <p:sldId id="275" r:id="rId28"/>
    <p:sldId id="283" r:id="rId29"/>
  </p:sldIdLst>
  <p:sldSz cx="12192000" cy="7200900"/>
  <p:notesSz cx="6858000" cy="9144000"/>
  <p:defaultText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F76D996C-6652-46B4-527D-2219AC6C7BAF}" name="Caitlin Mahon" initials="CM" userId="S::cmahon@ncdalliance.org::ae64ec25-7259-4452-890b-dea2df4e6351" providerId="AD"/>
  <p188:author id="{ECA473AB-B9DD-189C-4B28-A7E529F7768D}" name="Charlotte Aberdein" initials="CA" userId="S::caberdein@ncdalliance.org::c25b98b0-c239-4741-a27a-a72594514a6c" providerId="AD"/>
  <p188:author id="{87CDB2C2-725B-A5B9-1517-07CA4ADD9492}" name="Jimena Marquez" initials="JM" userId="S::jmarquez@ncdalliance.org::e7f92fbc-8da7-466f-b26e-6d86f766485d"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891630"/>
    <a:srgbClr val="AB1500"/>
    <a:srgbClr val="D81E00"/>
    <a:srgbClr val="BC1E00"/>
    <a:srgbClr val="FF7E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4AE0FB-F1CA-A879-F42E-FE66761F38B6}" v="7" dt="2026-10-19T10:43:45.8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_100_39420860.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0090090090090089E-3"/>
          <c:w val="0.99099099099099097"/>
          <c:h val="0.99099099099099097"/>
        </c:manualLayout>
      </c:layout>
      <c:doughnutChart>
        <c:varyColors val="1"/>
        <c:ser>
          <c:idx val="0"/>
          <c:order val="0"/>
          <c:tx>
            <c:v>Campaign circle</c:v>
          </c:tx>
          <c:dPt>
            <c:idx val="0"/>
            <c:bubble3D val="0"/>
            <c:spPr>
              <a:solidFill>
                <a:srgbClr val="F04B2B"/>
              </a:solidFill>
              <a:ln w="0">
                <a:solidFill>
                  <a:srgbClr val="F04B2B"/>
                </a:solidFill>
              </a:ln>
            </c:spPr>
            <c:extLst>
              <c:ext xmlns:c16="http://schemas.microsoft.com/office/drawing/2014/chart" uri="{C3380CC4-5D6E-409C-BE32-E72D297353CC}">
                <c16:uniqueId val="{00000001-A243-314A-A12E-85731BD1410C}"/>
              </c:ext>
            </c:extLst>
          </c:dPt>
          <c:dPt>
            <c:idx val="1"/>
            <c:bubble3D val="0"/>
            <c:spPr>
              <a:solidFill>
                <a:srgbClr val="7B203F"/>
              </a:solidFill>
              <a:ln w="0">
                <a:solidFill>
                  <a:srgbClr val="7B203F"/>
                </a:solidFill>
              </a:ln>
            </c:spPr>
            <c:extLst>
              <c:ext xmlns:c16="http://schemas.microsoft.com/office/drawing/2014/chart" uri="{C3380CC4-5D6E-409C-BE32-E72D297353CC}">
                <c16:uniqueId val="{00000003-A243-314A-A12E-85731BD1410C}"/>
              </c:ext>
            </c:extLst>
          </c:dPt>
          <c:dPt>
            <c:idx val="2"/>
            <c:bubble3D val="0"/>
            <c:spPr>
              <a:solidFill>
                <a:srgbClr val="F4BE40"/>
              </a:solidFill>
              <a:ln w="0">
                <a:solidFill>
                  <a:srgbClr val="F4BE40"/>
                </a:solidFill>
              </a:ln>
            </c:spPr>
            <c:extLst>
              <c:ext xmlns:c16="http://schemas.microsoft.com/office/drawing/2014/chart" uri="{C3380CC4-5D6E-409C-BE32-E72D297353CC}">
                <c16:uniqueId val="{00000005-A243-314A-A12E-85731BD1410C}"/>
              </c:ext>
            </c:extLst>
          </c:dPt>
          <c:dPt>
            <c:idx val="3"/>
            <c:bubble3D val="0"/>
            <c:spPr>
              <a:solidFill>
                <a:srgbClr val="18B9CC"/>
              </a:solidFill>
              <a:ln w="0">
                <a:solidFill>
                  <a:srgbClr val="18B9CC"/>
                </a:solidFill>
              </a:ln>
            </c:spPr>
            <c:extLst>
              <c:ext xmlns:c16="http://schemas.microsoft.com/office/drawing/2014/chart" uri="{C3380CC4-5D6E-409C-BE32-E72D297353CC}">
                <c16:uniqueId val="{00000007-A243-314A-A12E-85731BD1410C}"/>
              </c:ext>
            </c:extLst>
          </c:dPt>
          <c:cat>
            <c:strRef>
              <c:f>'Chart Data'!$A$2:$A$5</c:f>
              <c:strCache>
                <c:ptCount val="4"/>
                <c:pt idx="0">
                  <c:v>Orange</c:v>
                </c:pt>
                <c:pt idx="1">
                  <c:v>Magenta</c:v>
                </c:pt>
                <c:pt idx="2">
                  <c:v>Yellow</c:v>
                </c:pt>
                <c:pt idx="3">
                  <c:v>Turquoise</c:v>
                </c:pt>
              </c:strCache>
            </c:strRef>
          </c:cat>
          <c:val>
            <c:numRef>
              <c:f>'Chart Data'!$B$2:$B$5</c:f>
              <c:numCache>
                <c:formatCode>General</c:formatCode>
                <c:ptCount val="4"/>
                <c:pt idx="0">
                  <c:v>25</c:v>
                </c:pt>
                <c:pt idx="1">
                  <c:v>25</c:v>
                </c:pt>
                <c:pt idx="2">
                  <c:v>25</c:v>
                </c:pt>
                <c:pt idx="3">
                  <c:v>25</c:v>
                </c:pt>
              </c:numCache>
            </c:numRef>
          </c:val>
          <c:extLst>
            <c:ext xmlns:c16="http://schemas.microsoft.com/office/drawing/2014/chart" uri="{C3380CC4-5D6E-409C-BE32-E72D297353CC}">
              <c16:uniqueId val="{00000008-A243-314A-A12E-85731BD1410C}"/>
            </c:ext>
          </c:extLst>
        </c:ser>
        <c:dLbls>
          <c:showLegendKey val="0"/>
          <c:showVal val="0"/>
          <c:showCatName val="0"/>
          <c:showSerName val="0"/>
          <c:showPercent val="0"/>
          <c:showBubbleSize val="0"/>
          <c:showLeaderLines val="0"/>
        </c:dLbls>
        <c:firstSliceAng val="270"/>
        <c:holeSize val="89"/>
      </c:doughnutChart>
      <c:spPr>
        <a:noFill/>
        <a:ln w="0">
          <a:noFill/>
        </a:ln>
      </c:spPr>
    </c:plotArea>
    <c:plotVisOnly val="1"/>
    <c:dispBlanksAs val="zero"/>
    <c:showDLblsOverMax val="1"/>
  </c:chart>
  <c:spPr>
    <a:noFill/>
    <a:ln w="0">
      <a:noFill/>
    </a:ln>
  </c:spPr>
  <c:externalData r:id="rId1">
    <c:autoUpdate val="0"/>
  </c:externalData>
</c:chartSpace>
</file>

<file path=ppt/comments/modernComment_10B_57ABAE1F.xml><?xml version="1.0" encoding="utf-8"?>
<p188:cmLst xmlns:a="http://schemas.openxmlformats.org/drawingml/2006/main" xmlns:r="http://schemas.openxmlformats.org/officeDocument/2006/relationships" xmlns:p188="http://schemas.microsoft.com/office/powerpoint/2018/8/main">
  <p188:cm id="{33E34382-9F43-4C37-8E5A-8F319CFD4D9F}" authorId="{ECA473AB-B9DD-189C-4B28-A7E529F7768D}" status="resolved" created="2026-10-13T11:51:10.012" complete="100000">
    <ac:txMkLst xmlns:ac="http://schemas.microsoft.com/office/drawing/2013/main/command">
      <pc:docMk xmlns:pc="http://schemas.microsoft.com/office/powerpoint/2013/main/command"/>
      <pc:sldMk xmlns:pc="http://schemas.microsoft.com/office/powerpoint/2013/main/command" cId="1470869023" sldId="267"/>
      <ac:spMk id="8" creationId="{6E80F3E2-9C4B-45BF-965E-47C5EF62F82F}"/>
      <ac:txMk cp="111" len="11">
        <ac:context len="641" hash="1258331788"/>
      </ac:txMk>
    </ac:txMkLst>
    <p188:pos x="3175918" y="582425"/>
    <p188:txBody>
      <a:bodyPr/>
      <a:lstStyle/>
      <a:p>
        <a:r>
          <a:rPr lang="en-US"/>
          <a:t>replace with inequities </a:t>
        </a:r>
      </a:p>
    </p188:txBody>
    <p188:extLst>
      <p:ext xmlns:p="http://schemas.openxmlformats.org/presentationml/2006/main" uri="{57CB4572-C831-44C2-8A1C-0ADB6CCDFE69}">
        <p223:reactions xmlns:p223="http://schemas.microsoft.com/office/powerpoint/2022/03/main">
          <p223:rxn type="👍">
            <p223:instance time="2026-10-13T14:26:51.162" authorId="{87CDB2C2-725B-A5B9-1517-07CA4ADD9492}"/>
          </p223:rxn>
        </p223:reactions>
      </p:ext>
    </p188:extLst>
  </p188:cm>
  <p188:cm id="{A3390179-30AC-4EEB-A1DD-CE2B96B9DE38}" authorId="{ECA473AB-B9DD-189C-4B28-A7E529F7768D}" status="resolved" created="2026-10-13T11:51:37.997" complete="100000">
    <ac:txMkLst xmlns:ac="http://schemas.microsoft.com/office/drawing/2013/main/command">
      <pc:docMk xmlns:pc="http://schemas.microsoft.com/office/powerpoint/2013/main/command"/>
      <pc:sldMk xmlns:pc="http://schemas.microsoft.com/office/powerpoint/2013/main/command" cId="1470869023" sldId="267"/>
      <ac:spMk id="8" creationId="{6E80F3E2-9C4B-45BF-965E-47C5EF62F82F}"/>
      <ac:txMk cp="629" len="10">
        <ac:context len="641" hash="1258331788"/>
      </ac:txMk>
    </ac:txMkLst>
    <p188:pos x="2134923" y="3573976"/>
    <p188:txBody>
      <a:bodyPr/>
      <a:lstStyle/>
      <a:p>
        <a:r>
          <a:rPr lang="en-US"/>
          <a:t>inequities</a:t>
        </a:r>
      </a:p>
    </p188:txBody>
    <p188:extLst>
      <p:ext xmlns:p="http://schemas.openxmlformats.org/presentationml/2006/main" uri="{57CB4572-C831-44C2-8A1C-0ADB6CCDFE69}">
        <p223:reactions xmlns:p223="http://schemas.microsoft.com/office/powerpoint/2022/03/main">
          <p223:rxn type="👍">
            <p223:instance time="2026-10-13T14:27:22.693" authorId="{87CDB2C2-725B-A5B9-1517-07CA4ADD9492}"/>
          </p223:rxn>
        </p223:reactions>
      </p:ext>
    </p188:extLst>
  </p188:cm>
</p188:cmLst>
</file>

<file path=ppt/comments/modernComment_112_5DAC0B8A.xml><?xml version="1.0" encoding="utf-8"?>
<p188:cmLst xmlns:a="http://schemas.openxmlformats.org/drawingml/2006/main" xmlns:r="http://schemas.openxmlformats.org/officeDocument/2006/relationships" xmlns:p188="http://schemas.microsoft.com/office/powerpoint/2018/8/main">
  <p188:cm id="{B9273CE3-9751-4D76-8FAE-01558D36AA0C}" authorId="{F76D996C-6652-46B4-527D-2219AC6C7BAF}" created="2026-10-08T11:22:14.644">
    <ac:txMkLst xmlns:ac="http://schemas.microsoft.com/office/drawing/2013/main/command">
      <pc:docMk xmlns:pc="http://schemas.microsoft.com/office/powerpoint/2013/main/command"/>
      <pc:sldMk xmlns:pc="http://schemas.microsoft.com/office/powerpoint/2013/main/command" cId="1571556234" sldId="274"/>
      <ac:spMk id="35" creationId="{C2872A7E-F550-4FE6-8651-96300224027E}"/>
      <ac:txMk cp="0" len="140">
        <ac:context len="143" hash="3345004777"/>
      </ac:txMk>
    </ac:txMkLst>
    <p188:pos x="10357333" y="192024"/>
    <p188:txBody>
      <a:bodyPr/>
      <a:lstStyle/>
      <a:p>
        <a:r>
          <a:rPr lang="en-GB"/>
          <a:t>I’ve adjusted the note to clarify that we produced less content this year and relied on organic promotion, with no paid advertising. This gives readers context for the figures without the vague reference to “reduced capacity”/ having to compare capacity from 2025 and 2026</a:t>
        </a:r>
      </a:p>
    </p188:txBody>
  </p188:cm>
</p188:cmLst>
</file>

<file path=ppt/comments/modernComment_113_5354ECFA.xml><?xml version="1.0" encoding="utf-8"?>
<p188:cmLst xmlns:a="http://schemas.openxmlformats.org/drawingml/2006/main" xmlns:r="http://schemas.openxmlformats.org/officeDocument/2006/relationships" xmlns:p188="http://schemas.microsoft.com/office/powerpoint/2018/8/main">
  <p188:cm id="{15EA068F-03D2-4B55-A36C-D3CB78E4BE6D}" authorId="{F76D996C-6652-46B4-527D-2219AC6C7BAF}" status="resolved" created="2026-10-07T16:14:30.322" startDate="2026-10-08T09:02:12.829" dueDate="2026-10-08T09:02:12.829" assignedTo="{F76D996C-6652-46B4-527D-2219AC6C7BAF}" complete="100000" title="@Caitlin Mahon- I deleted the Manila visual and replaced it with the UN HQ. Better to prioritize the end point of 2027 for the moment...">
    <ac:txMkLst xmlns:ac="http://schemas.microsoft.com/office/drawing/2013/main/command">
      <pc:docMk xmlns:pc="http://schemas.microsoft.com/office/powerpoint/2013/main/command"/>
      <pc:sldMk xmlns:pc="http://schemas.microsoft.com/office/powerpoint/2013/main/command" cId="1398074618" sldId="275"/>
      <ac:spMk id="4" creationId="{B276545B-0FA6-4093-B3B8-3052D5569071}"/>
      <ac:txMk cp="0">
        <ac:context len="1" hash="13"/>
      </ac:txMk>
    </ac:txMkLst>
    <p188:pos x="5039762" y="196250"/>
    <p188:replyLst>
      <p188:reply id="{408CDF32-E56A-481E-B90A-E41012387BC4}" authorId="{87CDB2C2-725B-A5B9-1517-07CA4ADD9492}" created="2026-10-08T08:48:07.974">
        <p188:txBody>
          <a:bodyPr/>
          <a:lstStyle/>
          <a:p>
            <a:r>
              <a:rPr lang="en-US"/>
              <a:t>I deleted the Africa convening. great that you saw it. Better not to say anything public yet. We wait until the public announcement. </a:t>
            </a:r>
          </a:p>
        </p188:txBody>
      </p188:reply>
      <p188:reply id="{08FCC5C9-765E-4536-A4BF-ABF9A05217C7}" authorId="{87CDB2C2-725B-A5B9-1517-07CA4ADD9492}" created="2026-10-08T09:02:12.829">
        <p188:txBody>
          <a:bodyPr/>
          <a:lstStyle/>
          <a:p>
            <a:r>
              <a:rPr lang="en-US"/>
              <a:t>[@Caitlin Mahon]- I deleted the Manila visual and replaced it with the UN HQ. Better to prioritize the end point of 2027 for the moment...</a:t>
            </a:r>
          </a:p>
        </p188:txBody>
        <p188:extLst>
          <p:ext xmlns:p="http://schemas.openxmlformats.org/presentationml/2006/main" uri="{57CB4572-C831-44C2-8A1C-0ADB6CCDFE69}">
            <p223:reactions xmlns:p223="http://schemas.microsoft.com/office/powerpoint/2022/03/main">
              <p223:rxn type="👍">
                <p223:instance time="2026-10-08T11:24:22.584" authorId="{F76D996C-6652-46B4-527D-2219AC6C7BAF}"/>
              </p223:rxn>
            </p223:reactions>
          </p:ext>
        </p188:extLst>
      </p188:reply>
    </p188:replyLst>
    <p188:txBody>
      <a:bodyPr/>
      <a:lstStyle/>
      <a:p>
        <a:r>
          <a:rPr lang="en-GB"/>
          <a:t>first and only mention of this. have added very short context and refernce to the NCD Relay. </a:t>
        </a:r>
      </a:p>
    </p188:txBody>
    <p188:extLst>
      <p:ext xmlns:p="http://schemas.openxmlformats.org/presentationml/2006/main" uri="{5BB2D875-25FF-4072-B9AC-8F64D62656EB}">
        <p228:taskDetails xmlns:p228="http://schemas.microsoft.com/office/powerpoint/2022/08/main">
          <p228:history>
            <p228:event time="2026-10-08T09:02:12.829" id="{4E1FA747-57F5-4B73-AAD5-2394CBEBB53E}">
              <p228:atrbtn authorId="{87CDB2C2-725B-A5B9-1517-07CA4ADD9492}"/>
              <p228:anchr>
                <p228:comment id="{08FCC5C9-765E-4536-A4BF-ABF9A05217C7}"/>
              </p228:anchr>
              <p228:add/>
            </p228:event>
            <p228:event time="2026-10-08T09:02:12.829" id="{22D787BE-C029-4034-93B8-A9C474179ED9}">
              <p228:atrbtn authorId="{87CDB2C2-725B-A5B9-1517-07CA4ADD9492}"/>
              <p228:anchr>
                <p228:comment id="{08FCC5C9-765E-4536-A4BF-ABF9A05217C7}"/>
              </p228:anchr>
              <p228:asgn authorId="{F76D996C-6652-46B4-527D-2219AC6C7BAF}"/>
            </p228:event>
            <p228:event time="2026-10-08T09:02:12.829" id="{3FA0ADBE-A7A3-4C7D-8512-91409818D39A}">
              <p228:atrbtn authorId="{87CDB2C2-725B-A5B9-1517-07CA4ADD9492}"/>
              <p228:anchr>
                <p228:comment id="{08FCC5C9-765E-4536-A4BF-ABF9A05217C7}"/>
              </p228:anchr>
              <p228:date stDt="2026-10-08T09:02:12.829" endDt="2026-10-08T09:02:12.829"/>
            </p228:event>
            <p228:event time="2026-10-08T09:02:12.829" id="{4E454BE4-A9E4-40D4-BBD5-17CBA80A76A1}">
              <p228:atrbtn authorId="{87CDB2C2-725B-A5B9-1517-07CA4ADD9492}"/>
              <p228:anchr>
                <p228:comment id="{08FCC5C9-765E-4536-A4BF-ABF9A05217C7}"/>
              </p228:anchr>
              <p228:title val="@Caitlin Mahon- I deleted the Manila visual and replaced it with the UN HQ. Better to prioritize the end point of 2027 for the moment..."/>
            </p228:event>
            <p228:event time="2026-10-08T11:24:25.584" id="{B1B48B21-4432-46A6-A826-4E85A463C241}">
              <p228:atrbtn authorId="{F76D996C-6652-46B4-527D-2219AC6C7BAF}"/>
              <p228:anchr>
                <p228:comment id="{00000000-0000-0000-0000-000000000000}"/>
              </p228:anchr>
              <p228:pcntCmplt val="100000"/>
            </p228:event>
          </p228:history>
        </p228:taskDetails>
      </p:ext>
    </p188:extLst>
  </p188:cm>
</p188:cmLst>
</file>

<file path=ppt/comments/modernComment_116_A710487A.xml><?xml version="1.0" encoding="utf-8"?>
<p188:cmLst xmlns:a="http://schemas.openxmlformats.org/drawingml/2006/main" xmlns:r="http://schemas.openxmlformats.org/officeDocument/2006/relationships" xmlns:p188="http://schemas.microsoft.com/office/powerpoint/2018/8/main">
  <p188:cm id="{CA85D4E5-888D-4953-B871-94BD5DEA00FC}" authorId="{F76D996C-6652-46B4-527D-2219AC6C7BAF}" status="resolved" created="2026-10-07T14:45:08.796" startDate="2026-10-07T15:00:33.592" dueDate="2026-10-07T15:00:33.592" assignedTo="{F76D996C-6652-46B4-527D-2219AC6C7BAF}" complete="100000" title="@Caitlin Mahon - please feel free to make edits, no need for me to validate them.">
    <ac:txMkLst xmlns:ac="http://schemas.microsoft.com/office/drawing/2013/main/command">
      <pc:docMk xmlns:pc="http://schemas.microsoft.com/office/powerpoint/2013/main/command"/>
      <pc:sldMk xmlns:pc="http://schemas.microsoft.com/office/powerpoint/2013/main/command" cId="2802862202" sldId="278"/>
      <ac:spMk id="10" creationId="{323D8D5B-49D0-1338-33F2-B7A67BB7E161}"/>
      <ac:txMk cp="0" len="2">
        <ac:context len="491" hash="4163501582"/>
      </ac:txMk>
    </ac:txMkLst>
    <p188:pos x="3132218" y="594701"/>
    <p188:replyLst>
      <p188:reply id="{0AA4ACEF-D43D-4BDE-BF18-7F24B7E8FAD9}" authorId="{87CDB2C2-725B-A5B9-1517-07CA4ADD9492}" created="2026-10-07T15:00:33.592">
        <p188:txBody>
          <a:bodyPr/>
          <a:lstStyle/>
          <a:p>
            <a:r>
              <a:rPr lang="en-GB"/>
              <a:t>[@Caitlin Mahon] - please feel free to make edits, no need for me to validate them.</a:t>
            </a:r>
          </a:p>
        </p188:txBody>
      </p188:reply>
      <p188:reply id="{7DCF1C68-3480-4C69-A205-7F507B4E39C0}" authorId="{F76D996C-6652-46B4-527D-2219AC6C7BAF}" created="2026-10-07T15:16:04.658">
        <p188:txBody>
          <a:bodyPr/>
          <a:lstStyle/>
          <a:p>
            <a:r>
              <a:rPr lang="en-GB"/>
              <a:t>Yes - i only flagged this particular edit because i wasn't sure if it was 'approved' language with P&amp;M. 
Don't worry - i've been otherwise editing directly! 
i'll just take this as approval and edit. Thanks! [@Jimena Marquez]</a:t>
            </a:r>
          </a:p>
        </p188:txBody>
      </p188:reply>
      <p188:reply id="{65F2AFD2-AC9B-4019-A7EF-883E7A5AA13A}" authorId="{87CDB2C2-725B-A5B9-1517-07CA4ADD9492}" created="2026-10-07T16:53:43.182">
        <p188:txBody>
          <a:bodyPr/>
          <a:lstStyle/>
          <a:p>
            <a:r>
              <a:rPr lang="en-GB"/>
              <a:t>[@Caitlin Mahon] - SIDA logo replaced.</a:t>
            </a:r>
          </a:p>
        </p188:txBody>
      </p188:reply>
    </p188:replyLst>
    <p188:txBody>
      <a:bodyPr/>
      <a:lstStyle/>
      <a:p>
        <a:r>
          <a:rPr lang="en-GB"/>
          <a:t>Find this awkward. Maybe: 'Thanks to the financial commitment, engagement and campaign amplification provided by NCD Alliance supporters.'</a:t>
        </a:r>
      </a:p>
    </p188:txBody>
    <p188:extLst>
      <p:ext xmlns:p="http://schemas.openxmlformats.org/presentationml/2006/main" uri="{5BB2D875-25FF-4072-B9AC-8F64D62656EB}">
        <p228:taskDetails xmlns:p228="http://schemas.microsoft.com/office/powerpoint/2022/08/main">
          <p228:history>
            <p228:event time="2026-10-07T15:00:33.592" id="{79396D96-7944-4A35-A3AA-4556E86EA069}">
              <p228:atrbtn authorId="{87CDB2C2-725B-A5B9-1517-07CA4ADD9492}"/>
              <p228:anchr>
                <p228:comment id="{0AA4ACEF-D43D-4BDE-BF18-7F24B7E8FAD9}"/>
              </p228:anchr>
              <p228:add/>
            </p228:event>
            <p228:event time="2026-10-07T15:00:33.592" id="{38AE30EE-0966-46F5-8644-60F8AB35F851}">
              <p228:atrbtn authorId="{87CDB2C2-725B-A5B9-1517-07CA4ADD9492}"/>
              <p228:anchr>
                <p228:comment id="{0AA4ACEF-D43D-4BDE-BF18-7F24B7E8FAD9}"/>
              </p228:anchr>
              <p228:asgn authorId="{F76D996C-6652-46B4-527D-2219AC6C7BAF}"/>
            </p228:event>
            <p228:event time="2026-10-07T15:00:33.592" id="{CACBDE06-C1F9-44BC-B364-67364DD0868E}">
              <p228:atrbtn authorId="{87CDB2C2-725B-A5B9-1517-07CA4ADD9492}"/>
              <p228:anchr>
                <p228:comment id="{0AA4ACEF-D43D-4BDE-BF18-7F24B7E8FAD9}"/>
              </p228:anchr>
              <p228:date stDt="2026-10-07T15:00:33.592" endDt="2026-10-07T15:00:33.592"/>
            </p228:event>
            <p228:event time="2026-10-07T15:00:33.592" id="{E7905AF8-EE67-4149-ADF0-7447670B997F}">
              <p228:atrbtn authorId="{87CDB2C2-725B-A5B9-1517-07CA4ADD9492}"/>
              <p228:anchr>
                <p228:comment id="{0AA4ACEF-D43D-4BDE-BF18-7F24B7E8FAD9}"/>
              </p228:anchr>
              <p228:title val="@Caitlin Mahon - please feel free to make edits, no need for me to validate them."/>
            </p228:event>
            <p228:event time="2026-10-07T15:16:04.658" id="{15A07031-9E93-4B36-A8E5-AE0C7A66586F}">
              <p228:atrbtn authorId="{F76D996C-6652-46B4-527D-2219AC6C7BAF}"/>
              <p228:anchr>
                <p228:comment id="{7DCF1C68-3480-4C69-A205-7F507B4E39C0}"/>
              </p228:anchr>
              <p228:unasgnAll/>
            </p228:event>
            <p228:event time="2026-10-07T15:16:04.658" id="{47573645-CEB2-4226-B488-494672A87C55}">
              <p228:atrbtn authorId="{F76D996C-6652-46B4-527D-2219AC6C7BAF}"/>
              <p228:anchr>
                <p228:comment id="{7DCF1C68-3480-4C69-A205-7F507B4E39C0}"/>
              </p228:anchr>
              <p228:asgn authorId="{87CDB2C2-725B-A5B9-1517-07CA4ADD9492}"/>
            </p228:event>
            <p228:event time="2026-10-07T16:53:43.182" id="{C49C0C4B-9002-4618-9674-2C03CDE32EB2}">
              <p228:atrbtn authorId="{87CDB2C2-725B-A5B9-1517-07CA4ADD9492}"/>
              <p228:anchr>
                <p228:comment id="{65F2AFD2-AC9B-4019-A7EF-883E7A5AA13A}"/>
              </p228:anchr>
              <p228:unasgnAll/>
            </p228:event>
            <p228:event time="2026-10-07T16:53:43.182" id="{BD8BF0B6-F236-4DC6-A33E-24A30F515DCD}">
              <p228:atrbtn authorId="{87CDB2C2-725B-A5B9-1517-07CA4ADD9492}"/>
              <p228:anchr>
                <p228:comment id="{65F2AFD2-AC9B-4019-A7EF-883E7A5AA13A}"/>
              </p228:anchr>
              <p228:asgn authorId="{F76D996C-6652-46B4-527D-2219AC6C7BAF}"/>
            </p228:event>
            <p228:event time="2026-10-08T07:43:05.495" id="{233A592F-CAD3-4C58-A511-C2647047E8E6}">
              <p228:atrbtn authorId="{F76D996C-6652-46B4-527D-2219AC6C7BAF}"/>
              <p228:anchr>
                <p228:comment id="{00000000-0000-0000-0000-000000000000}"/>
              </p228:anchr>
              <p228:pcntCmplt val="100000"/>
            </p228:event>
          </p228:history>
        </p228:taskDetails>
      </p:ext>
      <p:ext xmlns:p="http://schemas.openxmlformats.org/presentationml/2006/main" uri="{57CB4572-C831-44C2-8A1C-0ADB6CCDFE69}">
        <p223:reactions xmlns:p223="http://schemas.microsoft.com/office/powerpoint/2022/03/main">
          <p223:rxn type="👍">
            <p223:instance time="2026-10-07T15:00:02.749" authorId="{87CDB2C2-725B-A5B9-1517-07CA4ADD9492}"/>
          </p223:rxn>
        </p223:reactions>
      </p:ext>
    </p188:extLst>
  </p188:cm>
</p188:cmLst>
</file>

<file path=ppt/comments/modernComment_118_BA65A44.xml><?xml version="1.0" encoding="utf-8"?>
<p188:cmLst xmlns:a="http://schemas.openxmlformats.org/drawingml/2006/main" xmlns:r="http://schemas.openxmlformats.org/officeDocument/2006/relationships" xmlns:p188="http://schemas.microsoft.com/office/powerpoint/2018/8/main">
  <p188:cm id="{5A7A252D-BCDE-4B81-B20E-9EC4DBA123EB}" authorId="{F76D996C-6652-46B4-527D-2219AC6C7BAF}" status="resolved" created="2026-10-07T15:59:00.791" complete="100000">
    <ac:deMkLst xmlns:ac="http://schemas.microsoft.com/office/drawing/2013/main/command">
      <pc:docMk xmlns:pc="http://schemas.microsoft.com/office/powerpoint/2013/main/command"/>
      <pc:sldMk xmlns:pc="http://schemas.microsoft.com/office/powerpoint/2013/main/command" cId="195451460" sldId="280"/>
      <ac:spMk id="12" creationId="{43989894-439B-AFB1-EDA9-5EC262B232AF}"/>
    </ac:deMkLst>
    <p188:txBody>
      <a:bodyPr/>
      <a:lstStyle/>
      <a:p>
        <a:r>
          <a:rPr lang="en-GB"/>
          <a:t>I have a doubt - this stat sort of implies 18.8 million people actually posted using the hashtags. Do we really mean: 
"impressions on posts using
#ActOnNCDs and/or #LeadOnNCDs" or "times posts featuring #ActOnNCDs
and/or #LeadOnNCDs were displayed"?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6F836-9384-CDEA-4F94-ACA89823FE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46DAC7-F173-0319-DFDF-D2E0EFE5B5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435798-BF52-C130-1775-0399BA628EAC}"/>
              </a:ext>
            </a:extLst>
          </p:cNvPr>
          <p:cNvSpPr>
            <a:spLocks noGrp="1"/>
          </p:cNvSpPr>
          <p:nvPr>
            <p:ph type="body" idx="1"/>
          </p:nvPr>
        </p:nvSpPr>
        <p:spPr/>
        <p:txBody>
          <a:bodyPr/>
          <a:lstStyle/>
          <a:p>
            <a:r>
              <a:t>Metrics supplied in the draft report. Community activation remains a live count.</a:t>
            </a:r>
          </a:p>
        </p:txBody>
      </p:sp>
      <p:sp>
        <p:nvSpPr>
          <p:cNvPr id="4" name="Slide Number Placeholder 3">
            <a:extLst>
              <a:ext uri="{FF2B5EF4-FFF2-40B4-BE49-F238E27FC236}">
                <a16:creationId xmlns:a16="http://schemas.microsoft.com/office/drawing/2014/main" id="{2FF35235-3B20-D05A-FD7A-75E085EFD63A}"/>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0661513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22353972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C3281-64AF-E6C3-C82B-88B18BEC8B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0D0ED3-40AE-F58E-487B-8DB6A1AB9F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57BC7A-30FF-A549-D814-1CC73FBDA264}"/>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A7C82C83-382C-1995-213A-8DA93A3C2413}"/>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8356166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6522C-8611-B49F-5530-BA9730E968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FA24D9-C1BE-B258-50BF-E2902FD37F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FCA7D1-9A68-5471-AE4B-FC52FF08A57E}"/>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D6CDBB86-9CED-DD96-15C4-FC0E8C69E18E}"/>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0743705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3B8D3-D4E3-90E0-531A-0026065084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E655E8-EF13-DB2C-1655-029A83CFC4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B576AE-995D-4EBF-55C0-D47C83F0E641}"/>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A9F4BB75-1C4C-7FE7-9996-477A98BCB702}"/>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40873173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chart" Target="../charts/chart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jpeg"/><Relationship Id="rId3" Type="http://schemas.openxmlformats.org/officeDocument/2006/relationships/image" Target="../media/image4.png"/><Relationship Id="rId7" Type="http://schemas.openxmlformats.org/officeDocument/2006/relationships/image" Target="../media/image8.jpeg"/><Relationship Id="rId12"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2.jpe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jpeg"/></Relationships>
</file>

<file path=ppt/slides/_rels/slide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microsoft.com/office/2018/10/relationships/comments" Target="../comments/modernComment_116_A710487A.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microsoft.com/office/2018/10/relationships/comments" Target="../comments/modernComment_118_BA65A44.xm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jpeg"/></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microsoft.com/office/2018/10/relationships/comments" Target="../comments/modernComment_10B_57ABAE1F.xml"/><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9.jpeg"/></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41.jpeg"/><Relationship Id="rId7" Type="http://schemas.openxmlformats.org/officeDocument/2006/relationships/image" Target="../media/image45.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image" Target="../media/image43.jpeg"/><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jpeg"/></Relationships>
</file>

<file path=ppt/slides/_rels/slide1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53.png"/><Relationship Id="rId4" Type="http://schemas.openxmlformats.org/officeDocument/2006/relationships/image" Target="../media/image52.jpeg"/></Relationships>
</file>

<file path=ppt/slides/_rels/slide1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55.png"/></Relationships>
</file>

<file path=ppt/slides/_rels/slide2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58.png"/><Relationship Id="rId4" Type="http://schemas.openxmlformats.org/officeDocument/2006/relationships/image" Target="../media/image57.png"/></Relationships>
</file>

<file path=ppt/slides/_rels/slide21.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3.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jpeg"/></Relationships>
</file>

<file path=ppt/slides/_rels/slide22.xml.rels><?xml version="1.0" encoding="UTF-8" standalone="yes"?>
<Relationships xmlns="http://schemas.openxmlformats.org/package/2006/relationships"><Relationship Id="rId3" Type="http://schemas.microsoft.com/office/2018/10/relationships/comments" Target="../comments/modernComment_112_5DAC0B8A.xml"/><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microsoft.com/office/2018/10/relationships/comments" Target="../comments/modernComment_113_5354ECFA.xml"/><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64.png"/></Relationships>
</file>

<file path=ppt/slides/_rels/slide2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C46806-2D85-A5ED-F0CE-019A773A0EF7}"/>
              </a:ext>
            </a:extLst>
          </p:cNvPr>
          <p:cNvSpPr>
            <a:spLocks noGrp="1"/>
          </p:cNvSpPr>
          <p:nvPr/>
        </p:nvSpPr>
        <p:spPr>
          <a:xfrm>
            <a:off x="0" y="0"/>
            <a:ext cx="12192000" cy="7200900"/>
          </a:xfrm>
          <a:prstGeom prst="rect">
            <a:avLst/>
          </a:prstGeom>
          <a:solidFill>
            <a:srgbClr val="AF0E58"/>
          </a:solidFill>
          <a:ln w="0">
            <a:noFill/>
            <a:prstDash val="solid"/>
          </a:ln>
        </p:spPr>
        <p:txBody>
          <a:bodyPr/>
          <a:lstStyle/>
          <a:p>
            <a:endParaRPr lang="en-GB"/>
          </a:p>
        </p:txBody>
      </p:sp>
      <p:sp>
        <p:nvSpPr>
          <p:cNvPr id="3" name="Rectangle 2">
            <a:extLst>
              <a:ext uri="{FF2B5EF4-FFF2-40B4-BE49-F238E27FC236}">
                <a16:creationId xmlns:a16="http://schemas.microsoft.com/office/drawing/2014/main" id="{C712A7E0-270F-4FD5-B1A6-6FC21F268991}"/>
              </a:ext>
            </a:extLst>
          </p:cNvPr>
          <p:cNvSpPr>
            <a:spLocks noGrp="1"/>
          </p:cNvSpPr>
          <p:nvPr/>
        </p:nvSpPr>
        <p:spPr>
          <a:xfrm>
            <a:off x="723900" y="2562225"/>
            <a:ext cx="4953000" cy="1200150"/>
          </a:xfrm>
          <a:prstGeom prst="rect">
            <a:avLst/>
          </a:prstGeom>
          <a:noFill/>
          <a:ln w="0">
            <a:noFill/>
            <a:prstDash val="solid"/>
          </a:ln>
        </p:spPr>
        <p:txBody>
          <a:bodyPr lIns="91440" tIns="45720" rIns="91440" bIns="45720" anchor="t">
            <a:normAutofit/>
          </a:bodyPr>
          <a:lstStyle/>
          <a:p>
            <a:pPr algn="l">
              <a:defRPr sz="3750" b="1" i="0">
                <a:solidFill>
                  <a:srgbClr val="FFFFFF"/>
                </a:solidFill>
                <a:latin typeface="Arial"/>
                <a:ea typeface="Arial"/>
                <a:cs typeface="Arial"/>
              </a:defRPr>
            </a:pPr>
            <a:r>
              <a:rPr sz="3750" b="1" i="0">
                <a:solidFill>
                  <a:srgbClr val="FFFFFF"/>
                </a:solidFill>
                <a:latin typeface="Calibri"/>
                <a:ea typeface="Calibri"/>
                <a:cs typeface="Calibri"/>
              </a:rPr>
              <a:t>2026 Impact Report</a:t>
            </a:r>
            <a:endParaRPr lang="en-US" sz="3750" b="1" i="0">
              <a:solidFill>
                <a:srgbClr val="FFFFFF"/>
              </a:solidFill>
              <a:latin typeface="Calibri"/>
              <a:ea typeface="Calibri"/>
              <a:cs typeface="Calibri"/>
            </a:endParaRPr>
          </a:p>
        </p:txBody>
      </p:sp>
      <p:sp>
        <p:nvSpPr>
          <p:cNvPr id="4" name="Rectangle 3">
            <a:extLst>
              <a:ext uri="{FF2B5EF4-FFF2-40B4-BE49-F238E27FC236}">
                <a16:creationId xmlns:a16="http://schemas.microsoft.com/office/drawing/2014/main" id="{92AE58A6-58A6-4E49-8E67-933265B3CC39}"/>
              </a:ext>
            </a:extLst>
          </p:cNvPr>
          <p:cNvSpPr>
            <a:spLocks noGrp="1"/>
          </p:cNvSpPr>
          <p:nvPr/>
        </p:nvSpPr>
        <p:spPr>
          <a:xfrm>
            <a:off x="723900" y="3162300"/>
            <a:ext cx="4572000" cy="857250"/>
          </a:xfrm>
          <a:prstGeom prst="rect">
            <a:avLst/>
          </a:prstGeom>
          <a:noFill/>
          <a:ln w="0">
            <a:noFill/>
            <a:prstDash val="solid"/>
          </a:ln>
        </p:spPr>
        <p:txBody>
          <a:bodyPr lIns="91440" tIns="45720" rIns="91440" bIns="45720" anchor="t">
            <a:noAutofit/>
          </a:bodyPr>
          <a:lstStyle/>
          <a:p>
            <a:pPr algn="l">
              <a:defRPr sz="1875" b="1" i="0">
                <a:solidFill>
                  <a:srgbClr val="F4BE40"/>
                </a:solidFill>
                <a:latin typeface="Arial"/>
                <a:ea typeface="Arial"/>
                <a:cs typeface="Arial"/>
              </a:defRPr>
            </a:pPr>
            <a:r>
              <a:rPr sz="2800" b="1" i="0">
                <a:solidFill>
                  <a:srgbClr val="F4BE40"/>
                </a:solidFill>
                <a:latin typeface="Calibri"/>
                <a:ea typeface="Calibri"/>
                <a:cs typeface="Calibri"/>
              </a:rPr>
              <a:t>Leadership in Focus:</a:t>
            </a:r>
            <a:endParaRPr lang="en-US" sz="2800" b="1" i="0">
              <a:solidFill>
                <a:srgbClr val="F4BE40"/>
              </a:solidFill>
              <a:latin typeface="Calibri"/>
              <a:ea typeface="Calibri"/>
              <a:cs typeface="Calibri"/>
            </a:endParaRPr>
          </a:p>
          <a:p>
            <a:pPr algn="l">
              <a:defRPr sz="1875" b="1" i="0">
                <a:solidFill>
                  <a:srgbClr val="F4BE40"/>
                </a:solidFill>
                <a:latin typeface="Arial"/>
                <a:ea typeface="Arial"/>
                <a:cs typeface="Arial"/>
              </a:defRPr>
            </a:pPr>
            <a:r>
              <a:rPr sz="2800" b="1" i="0">
                <a:solidFill>
                  <a:srgbClr val="F4BE40"/>
                </a:solidFill>
                <a:latin typeface="Calibri"/>
                <a:ea typeface="Calibri"/>
                <a:cs typeface="Calibri"/>
              </a:rPr>
              <a:t>From Commitment to Implementation</a:t>
            </a:r>
          </a:p>
        </p:txBody>
      </p:sp>
      <p:sp>
        <p:nvSpPr>
          <p:cNvPr id="5" name="Rectangle 4">
            <a:extLst>
              <a:ext uri="{FF2B5EF4-FFF2-40B4-BE49-F238E27FC236}">
                <a16:creationId xmlns:a16="http://schemas.microsoft.com/office/drawing/2014/main" id="{DA4844E8-5A8B-4346-AD69-2BD3151F622C}"/>
              </a:ext>
            </a:extLst>
          </p:cNvPr>
          <p:cNvSpPr>
            <a:spLocks noGrp="1"/>
          </p:cNvSpPr>
          <p:nvPr/>
        </p:nvSpPr>
        <p:spPr>
          <a:xfrm>
            <a:off x="793750" y="4631544"/>
            <a:ext cx="2476500" cy="391102"/>
          </a:xfrm>
          <a:prstGeom prst="rect">
            <a:avLst/>
          </a:prstGeom>
          <a:noFill/>
          <a:ln w="0">
            <a:noFill/>
            <a:prstDash val="solid"/>
          </a:ln>
        </p:spPr>
        <p:txBody>
          <a:bodyPr anchor="t">
            <a:noAutofit/>
          </a:bodyPr>
          <a:lstStyle/>
          <a:p>
            <a:pPr algn="l">
              <a:defRPr sz="1275" b="0" i="0">
                <a:solidFill>
                  <a:srgbClr val="FFFFFF"/>
                </a:solidFill>
                <a:latin typeface="Arial"/>
                <a:ea typeface="Arial"/>
                <a:cs typeface="Arial"/>
              </a:defRPr>
            </a:pPr>
            <a:r>
              <a:rPr lang="es-ES" b="1" i="0">
                <a:solidFill>
                  <a:srgbClr val="FFFFFF"/>
                </a:solidFill>
                <a:ea typeface="Arial"/>
                <a:cs typeface="Arial"/>
              </a:rPr>
              <a:t>October</a:t>
            </a:r>
            <a:r>
              <a:rPr b="1" i="0">
                <a:solidFill>
                  <a:srgbClr val="FFFFFF"/>
                </a:solidFill>
                <a:ea typeface="Arial"/>
                <a:cs typeface="Arial"/>
              </a:rPr>
              <a:t> 2026</a:t>
            </a:r>
          </a:p>
        </p:txBody>
      </p:sp>
      <p:sp>
        <p:nvSpPr>
          <p:cNvPr id="11" name="TextBox 10">
            <a:extLst>
              <a:ext uri="{FF2B5EF4-FFF2-40B4-BE49-F238E27FC236}">
                <a16:creationId xmlns:a16="http://schemas.microsoft.com/office/drawing/2014/main" id="{97D445B2-C3D8-86F8-2747-832FFFF74B2F}"/>
              </a:ext>
            </a:extLst>
          </p:cNvPr>
          <p:cNvSpPr txBox="1"/>
          <p:nvPr/>
        </p:nvSpPr>
        <p:spPr>
          <a:xfrm>
            <a:off x="3048000" y="3279571"/>
            <a:ext cx="6096000" cy="646331"/>
          </a:xfrm>
          <a:prstGeom prst="rect">
            <a:avLst/>
          </a:prstGeom>
          <a:noFill/>
        </p:spPr>
        <p:txBody>
          <a:bodyPr wrap="square">
            <a:spAutoFit/>
          </a:bodyPr>
          <a:lstStyle/>
          <a:p>
            <a:br>
              <a:rPr lang="en-NL"/>
            </a:br>
            <a:endParaRPr lang="en-GB"/>
          </a:p>
        </p:txBody>
      </p:sp>
      <p:pic>
        <p:nvPicPr>
          <p:cNvPr id="15" name="Picture 14">
            <a:extLst>
              <a:ext uri="{FF2B5EF4-FFF2-40B4-BE49-F238E27FC236}">
                <a16:creationId xmlns:a16="http://schemas.microsoft.com/office/drawing/2014/main" id="{EE6E9F4C-74EF-2036-138E-6435F39C0D94}"/>
              </a:ext>
            </a:extLst>
          </p:cNvPr>
          <p:cNvPicPr>
            <a:picLocks noChangeAspect="1"/>
          </p:cNvPicPr>
          <p:nvPr/>
        </p:nvPicPr>
        <p:blipFill>
          <a:blip r:embed="rId3"/>
          <a:stretch/>
        </p:blipFill>
        <p:spPr>
          <a:xfrm>
            <a:off x="6286500" y="800100"/>
            <a:ext cx="5029200" cy="5029200"/>
          </a:xfrm>
          <a:prstGeom prst="rect">
            <a:avLst/>
          </a:prstGeom>
        </p:spPr>
      </p:pic>
      <p:graphicFrame>
        <p:nvGraphicFramePr>
          <p:cNvPr id="16" name="Chart">
            <a:extLst>
              <a:ext uri="{FF2B5EF4-FFF2-40B4-BE49-F238E27FC236}">
                <a16:creationId xmlns:a16="http://schemas.microsoft.com/office/drawing/2014/main" id="{F699B7BA-E8F3-1963-09B0-63CAF173A60F}"/>
              </a:ext>
            </a:extLst>
          </p:cNvPr>
          <p:cNvGraphicFramePr/>
          <p:nvPr>
            <p:extLst>
              <p:ext uri="{D42A27DB-BD31-4B8C-83A1-F6EECF244321}">
                <p14:modId xmlns:p14="http://schemas.microsoft.com/office/powerpoint/2010/main" val="20736057"/>
              </p:ext>
            </p:extLst>
          </p:nvPr>
        </p:nvGraphicFramePr>
        <p:xfrm>
          <a:off x="5981700" y="495300"/>
          <a:ext cx="5638800" cy="5638800"/>
        </p:xfrm>
        <a:graphic>
          <a:graphicData uri="http://schemas.openxmlformats.org/drawingml/2006/chart">
            <c:chart xmlns:c="http://schemas.openxmlformats.org/drawingml/2006/chart" xmlns:r="http://schemas.openxmlformats.org/officeDocument/2006/relationships" r:id="rId4"/>
          </a:graphicData>
        </a:graphic>
      </p:graphicFrame>
      <p:pic>
        <p:nvPicPr>
          <p:cNvPr id="7" name="Gráfico 3">
            <a:extLst>
              <a:ext uri="{FF2B5EF4-FFF2-40B4-BE49-F238E27FC236}">
                <a16:creationId xmlns:a16="http://schemas.microsoft.com/office/drawing/2014/main" id="{7094DBFC-68F1-A30F-85BE-3577C635B59E}"/>
              </a:ext>
            </a:extLst>
          </p:cNvPr>
          <p:cNvPicPr>
            <a:picLocks noChangeAspect="1"/>
          </p:cNvPicPr>
          <p:nvPr/>
        </p:nvPicPr>
        <p:blipFill rotWithShape="1">
          <a:blip r:embed="rId5"/>
          <a:srcRect l="6321" t="9645" r="3629" b="18751"/>
          <a:stretch/>
        </p:blipFill>
        <p:spPr>
          <a:xfrm>
            <a:off x="285542" y="316962"/>
            <a:ext cx="3646628" cy="1900877"/>
          </a:xfrm>
          <a:prstGeom prst="rect">
            <a:avLst/>
          </a:prstGeom>
        </p:spPr>
      </p:pic>
      <p:pic>
        <p:nvPicPr>
          <p:cNvPr id="10" name="Imagen 10">
            <a:extLst>
              <a:ext uri="{FF2B5EF4-FFF2-40B4-BE49-F238E27FC236}">
                <a16:creationId xmlns:a16="http://schemas.microsoft.com/office/drawing/2014/main" id="{8010921B-89D5-6414-C61C-3D3F860A71B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36681" y="6257716"/>
            <a:ext cx="1795319" cy="894487"/>
          </a:xfrm>
          <a:prstGeom prst="rect">
            <a:avLst/>
          </a:prstGeom>
        </p:spPr>
      </p:pic>
      <p:sp>
        <p:nvSpPr>
          <p:cNvPr id="12" name="object 44">
            <a:extLst>
              <a:ext uri="{FF2B5EF4-FFF2-40B4-BE49-F238E27FC236}">
                <a16:creationId xmlns:a16="http://schemas.microsoft.com/office/drawing/2014/main" id="{EE0BE506-4DFE-54AC-9506-44664338B91E}"/>
              </a:ext>
            </a:extLst>
          </p:cNvPr>
          <p:cNvSpPr txBox="1">
            <a:spLocks/>
          </p:cNvSpPr>
          <p:nvPr/>
        </p:nvSpPr>
        <p:spPr>
          <a:xfrm>
            <a:off x="5676900" y="6596537"/>
            <a:ext cx="2641136" cy="319318"/>
          </a:xfrm>
          <a:prstGeom prst="rect">
            <a:avLst/>
          </a:prstGeom>
        </p:spPr>
        <p:txBody>
          <a:bodyPr vert="horz" wrap="square" lIns="0" tIns="11430"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265">
              <a:spcBef>
                <a:spcPts val="90"/>
              </a:spcBef>
            </a:pPr>
            <a:r>
              <a:rPr lang="es-ES" sz="2000" b="1" spc="-10">
                <a:solidFill>
                  <a:schemeClr val="bg1"/>
                </a:solidFill>
              </a:rPr>
              <a:t>#</a:t>
            </a:r>
            <a:r>
              <a:rPr lang="es-ES" sz="2000" b="1" spc="-10" err="1">
                <a:solidFill>
                  <a:schemeClr val="bg1"/>
                </a:solidFill>
              </a:rPr>
              <a:t>LeadOnNCDs</a:t>
            </a:r>
            <a:endParaRPr lang="es-ES" sz="2000" b="1" spc="-10">
              <a:solidFill>
                <a:schemeClr val="bg1"/>
              </a:solidFill>
            </a:endParaRPr>
          </a:p>
        </p:txBody>
      </p:sp>
      <p:sp>
        <p:nvSpPr>
          <p:cNvPr id="13" name="object 45">
            <a:extLst>
              <a:ext uri="{FF2B5EF4-FFF2-40B4-BE49-F238E27FC236}">
                <a16:creationId xmlns:a16="http://schemas.microsoft.com/office/drawing/2014/main" id="{8FAF237C-E446-B1B6-6512-4AA1F86E022D}"/>
              </a:ext>
            </a:extLst>
          </p:cNvPr>
          <p:cNvSpPr txBox="1">
            <a:spLocks/>
          </p:cNvSpPr>
          <p:nvPr/>
        </p:nvSpPr>
        <p:spPr>
          <a:xfrm>
            <a:off x="9067836" y="6629400"/>
            <a:ext cx="2723536" cy="319318"/>
          </a:xfrm>
          <a:prstGeom prst="rect">
            <a:avLst/>
          </a:prstGeom>
        </p:spPr>
        <p:txBody>
          <a:bodyPr vert="horz" wrap="square" lIns="0" tIns="11430" rIns="0" bIns="0"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30200">
              <a:spcBef>
                <a:spcPts val="90"/>
              </a:spcBef>
            </a:pPr>
            <a:r>
              <a:rPr lang="es-ES" sz="2000" b="1" spc="40">
                <a:solidFill>
                  <a:schemeClr val="bg1"/>
                </a:solidFill>
              </a:rPr>
              <a:t>#</a:t>
            </a:r>
            <a:r>
              <a:rPr lang="es-ES" sz="2000" b="1" spc="40" err="1">
                <a:solidFill>
                  <a:schemeClr val="bg1"/>
                </a:solidFill>
              </a:rPr>
              <a:t>ActOnNCDs</a:t>
            </a:r>
            <a:endParaRPr lang="es-ES" sz="2000" b="1" spc="40">
              <a:solidFill>
                <a:schemeClr val="bg1"/>
              </a:solidFill>
            </a:endParaRPr>
          </a:p>
        </p:txBody>
      </p:sp>
    </p:spTree>
    <p:extLst>
      <p:ext uri="{BB962C8B-B14F-4D97-AF65-F5344CB8AC3E}">
        <p14:creationId xmlns:p14="http://schemas.microsoft.com/office/powerpoint/2010/main" val="9606288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AF0E58"/>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35F9E78-9CA3-AB90-D48B-84A918C569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8619" y="1539293"/>
            <a:ext cx="2791365" cy="2482052"/>
          </a:xfrm>
          <a:prstGeom prst="rect">
            <a:avLst/>
          </a:prstGeom>
        </p:spPr>
      </p:pic>
      <p:pic>
        <p:nvPicPr>
          <p:cNvPr id="27" name="Picture 26">
            <a:extLst>
              <a:ext uri="{FF2B5EF4-FFF2-40B4-BE49-F238E27FC236}">
                <a16:creationId xmlns:a16="http://schemas.microsoft.com/office/drawing/2014/main" id="{7A29DE9B-5DDD-D949-22EC-F4F3FD8FA152}"/>
              </a:ext>
            </a:extLst>
          </p:cNvPr>
          <p:cNvPicPr>
            <a:picLocks noChangeAspect="1"/>
          </p:cNvPicPr>
          <p:nvPr/>
        </p:nvPicPr>
        <p:blipFill>
          <a:blip r:embed="rId4">
            <a:extLst>
              <a:ext uri="{28A0092B-C50C-407E-A947-70E740481C1C}">
                <a14:useLocalDpi xmlns:a14="http://schemas.microsoft.com/office/drawing/2010/main" val="0"/>
              </a:ext>
            </a:extLst>
          </a:blip>
          <a:srcRect b="5782"/>
          <a:stretch>
            <a:fillRect/>
          </a:stretch>
        </p:blipFill>
        <p:spPr>
          <a:xfrm>
            <a:off x="3659" y="-1"/>
            <a:ext cx="4568341" cy="1786114"/>
          </a:xfrm>
          <a:prstGeom prst="rect">
            <a:avLst/>
          </a:prstGeom>
        </p:spPr>
      </p:pic>
      <p:pic>
        <p:nvPicPr>
          <p:cNvPr id="5" name="Picture 4">
            <a:extLst>
              <a:ext uri="{FF2B5EF4-FFF2-40B4-BE49-F238E27FC236}">
                <a16:creationId xmlns:a16="http://schemas.microsoft.com/office/drawing/2014/main" id="{CC089589-02EA-33E1-6517-AE70EC5417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08345" y="-1"/>
            <a:ext cx="2695576" cy="4720900"/>
          </a:xfrm>
          <a:prstGeom prst="rect">
            <a:avLst/>
          </a:prstGeom>
        </p:spPr>
      </p:pic>
      <p:pic>
        <p:nvPicPr>
          <p:cNvPr id="11" name="Picture 10">
            <a:extLst>
              <a:ext uri="{FF2B5EF4-FFF2-40B4-BE49-F238E27FC236}">
                <a16:creationId xmlns:a16="http://schemas.microsoft.com/office/drawing/2014/main" id="{F648DCF1-449E-6E5C-0945-ABD1B6BEF510}"/>
              </a:ext>
            </a:extLst>
          </p:cNvPr>
          <p:cNvPicPr>
            <a:picLocks noChangeAspect="1"/>
          </p:cNvPicPr>
          <p:nvPr/>
        </p:nvPicPr>
        <p:blipFill>
          <a:blip r:embed="rId6">
            <a:extLst>
              <a:ext uri="{28A0092B-C50C-407E-A947-70E740481C1C}">
                <a14:useLocalDpi xmlns:a14="http://schemas.microsoft.com/office/drawing/2010/main" val="0"/>
              </a:ext>
            </a:extLst>
          </a:blip>
          <a:srcRect t="7412" b="11557"/>
          <a:stretch>
            <a:fillRect/>
          </a:stretch>
        </p:blipFill>
        <p:spPr>
          <a:xfrm>
            <a:off x="9650962" y="1"/>
            <a:ext cx="2541037" cy="1686182"/>
          </a:xfrm>
          <a:prstGeom prst="rect">
            <a:avLst/>
          </a:prstGeom>
        </p:spPr>
      </p:pic>
      <p:pic>
        <p:nvPicPr>
          <p:cNvPr id="12" name="Picture 11" descr="Image posted to instagram">
            <a:extLst>
              <a:ext uri="{FF2B5EF4-FFF2-40B4-BE49-F238E27FC236}">
                <a16:creationId xmlns:a16="http://schemas.microsoft.com/office/drawing/2014/main" id="{3F19D677-8BD2-3757-96D7-0D6D56EBE1D2}"/>
              </a:ext>
            </a:extLst>
          </p:cNvPr>
          <p:cNvPicPr>
            <a:picLocks noChangeAspect="1"/>
          </p:cNvPicPr>
          <p:nvPr/>
        </p:nvPicPr>
        <p:blipFill>
          <a:blip r:embed="rId7"/>
          <a:stretch>
            <a:fillRect/>
          </a:stretch>
        </p:blipFill>
        <p:spPr>
          <a:xfrm>
            <a:off x="9650962" y="1686182"/>
            <a:ext cx="2553309" cy="2553309"/>
          </a:xfrm>
          <a:prstGeom prst="rect">
            <a:avLst/>
          </a:prstGeom>
        </p:spPr>
      </p:pic>
      <p:pic>
        <p:nvPicPr>
          <p:cNvPr id="14" name="Picture 13">
            <a:extLst>
              <a:ext uri="{FF2B5EF4-FFF2-40B4-BE49-F238E27FC236}">
                <a16:creationId xmlns:a16="http://schemas.microsoft.com/office/drawing/2014/main" id="{59B7C717-4870-13C2-0784-8A98076D19B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70715" y="4730137"/>
            <a:ext cx="2967900" cy="2467218"/>
          </a:xfrm>
          <a:prstGeom prst="rect">
            <a:avLst/>
          </a:prstGeom>
        </p:spPr>
      </p:pic>
      <p:pic>
        <p:nvPicPr>
          <p:cNvPr id="16" name="Picture 15">
            <a:extLst>
              <a:ext uri="{FF2B5EF4-FFF2-40B4-BE49-F238E27FC236}">
                <a16:creationId xmlns:a16="http://schemas.microsoft.com/office/drawing/2014/main" id="{084D0A96-9A7A-EA33-A625-2B01A7954AAD}"/>
              </a:ext>
            </a:extLst>
          </p:cNvPr>
          <p:cNvPicPr>
            <a:picLocks noChangeAspect="1"/>
          </p:cNvPicPr>
          <p:nvPr/>
        </p:nvPicPr>
        <p:blipFill>
          <a:blip r:embed="rId9">
            <a:extLst>
              <a:ext uri="{28A0092B-C50C-407E-A947-70E740481C1C}">
                <a14:useLocalDpi xmlns:a14="http://schemas.microsoft.com/office/drawing/2010/main" val="0"/>
              </a:ext>
            </a:extLst>
          </a:blip>
          <a:srcRect l="3603" t="12205" b="12149"/>
          <a:stretch>
            <a:fillRect/>
          </a:stretch>
        </p:blipFill>
        <p:spPr>
          <a:xfrm>
            <a:off x="-992" y="1789658"/>
            <a:ext cx="2754535" cy="1789659"/>
          </a:xfrm>
          <a:prstGeom prst="rect">
            <a:avLst/>
          </a:prstGeom>
        </p:spPr>
      </p:pic>
      <p:pic>
        <p:nvPicPr>
          <p:cNvPr id="19" name="Picture 18">
            <a:extLst>
              <a:ext uri="{FF2B5EF4-FFF2-40B4-BE49-F238E27FC236}">
                <a16:creationId xmlns:a16="http://schemas.microsoft.com/office/drawing/2014/main" id="{EF3E5B63-AF97-C30E-E5FB-0FDFCFB3D4D7}"/>
              </a:ext>
            </a:extLst>
          </p:cNvPr>
          <p:cNvPicPr>
            <a:picLocks noChangeAspect="1"/>
          </p:cNvPicPr>
          <p:nvPr/>
        </p:nvPicPr>
        <p:blipFill>
          <a:blip r:embed="rId10">
            <a:extLst>
              <a:ext uri="{28A0092B-C50C-407E-A947-70E740481C1C}">
                <a14:useLocalDpi xmlns:a14="http://schemas.microsoft.com/office/drawing/2010/main" val="0"/>
              </a:ext>
            </a:extLst>
          </a:blip>
          <a:srcRect l="2586" t="14780" b="12672"/>
          <a:stretch>
            <a:fillRect/>
          </a:stretch>
        </p:blipFill>
        <p:spPr>
          <a:xfrm>
            <a:off x="4292234" y="9236"/>
            <a:ext cx="2628777" cy="1856485"/>
          </a:xfrm>
          <a:prstGeom prst="rect">
            <a:avLst/>
          </a:prstGeom>
        </p:spPr>
      </p:pic>
      <p:pic>
        <p:nvPicPr>
          <p:cNvPr id="24" name="Picture 23" descr="Image posted to instagram">
            <a:extLst>
              <a:ext uri="{FF2B5EF4-FFF2-40B4-BE49-F238E27FC236}">
                <a16:creationId xmlns:a16="http://schemas.microsoft.com/office/drawing/2014/main" id="{EF2CBEBF-D09E-8530-F105-7DFBE5A71D54}"/>
              </a:ext>
            </a:extLst>
          </p:cNvPr>
          <p:cNvPicPr>
            <a:picLocks noChangeAspect="1"/>
          </p:cNvPicPr>
          <p:nvPr/>
        </p:nvPicPr>
        <p:blipFill>
          <a:blip r:embed="rId11"/>
          <a:stretch>
            <a:fillRect/>
          </a:stretch>
        </p:blipFill>
        <p:spPr>
          <a:xfrm>
            <a:off x="0" y="3490913"/>
            <a:ext cx="2966549" cy="3706441"/>
          </a:xfrm>
          <a:prstGeom prst="rect">
            <a:avLst/>
          </a:prstGeom>
        </p:spPr>
      </p:pic>
      <p:pic>
        <p:nvPicPr>
          <p:cNvPr id="7" name="Picture 6">
            <a:extLst>
              <a:ext uri="{FF2B5EF4-FFF2-40B4-BE49-F238E27FC236}">
                <a16:creationId xmlns:a16="http://schemas.microsoft.com/office/drawing/2014/main" id="{F4F5C9A4-CE27-625D-5C96-2A08C952EF2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635615" y="1865721"/>
            <a:ext cx="2282969" cy="2869045"/>
          </a:xfrm>
          <a:prstGeom prst="rect">
            <a:avLst/>
          </a:prstGeom>
        </p:spPr>
      </p:pic>
      <p:pic>
        <p:nvPicPr>
          <p:cNvPr id="25" name="Picture 24" descr="Image posted to instagram">
            <a:extLst>
              <a:ext uri="{FF2B5EF4-FFF2-40B4-BE49-F238E27FC236}">
                <a16:creationId xmlns:a16="http://schemas.microsoft.com/office/drawing/2014/main" id="{3C63EF48-4C7C-49B0-C592-ECB42465A980}"/>
              </a:ext>
            </a:extLst>
          </p:cNvPr>
          <p:cNvPicPr>
            <a:picLocks noChangeAspect="1"/>
          </p:cNvPicPr>
          <p:nvPr/>
        </p:nvPicPr>
        <p:blipFill>
          <a:blip r:embed="rId13"/>
          <a:stretch>
            <a:fillRect/>
          </a:stretch>
        </p:blipFill>
        <p:spPr>
          <a:xfrm>
            <a:off x="7873776" y="4687506"/>
            <a:ext cx="2150503" cy="2509848"/>
          </a:xfrm>
          <a:prstGeom prst="rect">
            <a:avLst/>
          </a:prstGeom>
        </p:spPr>
      </p:pic>
      <p:pic>
        <p:nvPicPr>
          <p:cNvPr id="28" name="Picture 27" descr="Image posted to instagram">
            <a:extLst>
              <a:ext uri="{FF2B5EF4-FFF2-40B4-BE49-F238E27FC236}">
                <a16:creationId xmlns:a16="http://schemas.microsoft.com/office/drawing/2014/main" id="{F5F55838-F6BE-28DA-9B9D-66F153552BFE}"/>
              </a:ext>
            </a:extLst>
          </p:cNvPr>
          <p:cNvPicPr>
            <a:picLocks noChangeAspect="1"/>
          </p:cNvPicPr>
          <p:nvPr/>
        </p:nvPicPr>
        <p:blipFill>
          <a:blip r:embed="rId14"/>
          <a:stretch>
            <a:fillRect/>
          </a:stretch>
        </p:blipFill>
        <p:spPr>
          <a:xfrm>
            <a:off x="10010924" y="4687506"/>
            <a:ext cx="2181075" cy="2509848"/>
          </a:xfrm>
          <a:prstGeom prst="rect">
            <a:avLst/>
          </a:prstGeom>
        </p:spPr>
      </p:pic>
      <p:pic>
        <p:nvPicPr>
          <p:cNvPr id="23" name="Picture 22">
            <a:extLst>
              <a:ext uri="{FF2B5EF4-FFF2-40B4-BE49-F238E27FC236}">
                <a16:creationId xmlns:a16="http://schemas.microsoft.com/office/drawing/2014/main" id="{7B99AC1A-7F23-64DD-DECC-A3AC312E7555}"/>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959793" y="3490912"/>
            <a:ext cx="2068809" cy="3709987"/>
          </a:xfrm>
          <a:prstGeom prst="rect">
            <a:avLst/>
          </a:prstGeom>
        </p:spPr>
      </p:pic>
      <p:sp>
        <p:nvSpPr>
          <p:cNvPr id="13" name="Rectangle 12">
            <a:extLst>
              <a:ext uri="{FF2B5EF4-FFF2-40B4-BE49-F238E27FC236}">
                <a16:creationId xmlns:a16="http://schemas.microsoft.com/office/drawing/2014/main" id="{E97B862F-03B4-78EF-5362-4813AF89A762}"/>
              </a:ext>
            </a:extLst>
          </p:cNvPr>
          <p:cNvSpPr/>
          <p:nvPr/>
        </p:nvSpPr>
        <p:spPr>
          <a:xfrm>
            <a:off x="0" y="0"/>
            <a:ext cx="12192000" cy="7200900"/>
          </a:xfrm>
          <a:prstGeom prst="rect">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13344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B7DBBBA-8D64-4D9A-A851-FA0D72D562DB}"/>
              </a:ext>
            </a:extLst>
          </p:cNvPr>
          <p:cNvSpPr>
            <a:spLocks noGrp="1"/>
          </p:cNvSpPr>
          <p:nvPr/>
        </p:nvSpPr>
        <p:spPr>
          <a:xfrm>
            <a:off x="8835390" y="1369695"/>
            <a:ext cx="438150" cy="257175"/>
          </a:xfrm>
          <a:prstGeom prst="rect">
            <a:avLst/>
          </a:prstGeom>
          <a:noFill/>
          <a:ln w="0">
            <a:noFill/>
            <a:prstDash val="solid"/>
          </a:ln>
        </p:spPr>
        <p:txBody>
          <a:bodyPr anchor="t">
            <a:normAutofit fontScale="88055" lnSpcReduction="10000"/>
          </a:bodyPr>
          <a:lstStyle/>
          <a:p>
            <a:pPr algn="r">
              <a:defRPr sz="1350" b="1" i="0">
                <a:solidFill>
                  <a:srgbClr val="AF0E58"/>
                </a:solidFill>
                <a:latin typeface="Arial"/>
                <a:ea typeface="Arial"/>
                <a:cs typeface="Arial"/>
              </a:defRPr>
            </a:pPr>
            <a:r>
              <a:rPr lang="es-ES" sz="1350" b="1" i="0">
                <a:solidFill>
                  <a:srgbClr val="AF0E58"/>
                </a:solidFill>
                <a:latin typeface="Arial"/>
                <a:ea typeface="Arial"/>
                <a:cs typeface="Arial"/>
              </a:rPr>
              <a:t>4</a:t>
            </a:r>
            <a:endParaRPr sz="1350" b="1" i="0">
              <a:solidFill>
                <a:srgbClr val="AF0E58"/>
              </a:solidFill>
              <a:latin typeface="Arial"/>
              <a:ea typeface="Arial"/>
              <a:cs typeface="Arial"/>
            </a:endParaRPr>
          </a:p>
        </p:txBody>
      </p:sp>
      <p:sp>
        <p:nvSpPr>
          <p:cNvPr id="6" name="Rectangle 5">
            <a:extLst>
              <a:ext uri="{FF2B5EF4-FFF2-40B4-BE49-F238E27FC236}">
                <a16:creationId xmlns:a16="http://schemas.microsoft.com/office/drawing/2014/main" id="{62BEB75A-81A3-43DD-A8B0-1E7CED075780}"/>
              </a:ext>
            </a:extLst>
          </p:cNvPr>
          <p:cNvSpPr>
            <a:spLocks noGrp="1"/>
          </p:cNvSpPr>
          <p:nvPr/>
        </p:nvSpPr>
        <p:spPr>
          <a:xfrm>
            <a:off x="8835390" y="1638300"/>
            <a:ext cx="438150" cy="257175"/>
          </a:xfrm>
          <a:prstGeom prst="rect">
            <a:avLst/>
          </a:prstGeom>
          <a:noFill/>
          <a:ln w="0">
            <a:noFill/>
            <a:prstDash val="solid"/>
          </a:ln>
        </p:spPr>
        <p:txBody>
          <a:bodyPr anchor="t">
            <a:normAutofit fontScale="88055" lnSpcReduction="10000"/>
          </a:bodyPr>
          <a:lstStyle/>
          <a:p>
            <a:pPr algn="r">
              <a:defRPr sz="1350" b="1" i="0">
                <a:solidFill>
                  <a:srgbClr val="AF0E58"/>
                </a:solidFill>
                <a:latin typeface="Arial"/>
                <a:ea typeface="Arial"/>
                <a:cs typeface="Arial"/>
              </a:defRPr>
            </a:pPr>
            <a:r>
              <a:rPr lang="es-ES" sz="1350" b="1">
                <a:solidFill>
                  <a:srgbClr val="AF0E58"/>
                </a:solidFill>
                <a:latin typeface="Arial"/>
                <a:ea typeface="Arial"/>
                <a:cs typeface="Arial"/>
              </a:rPr>
              <a:t>5</a:t>
            </a:r>
            <a:endParaRPr sz="1350" b="1" i="0">
              <a:solidFill>
                <a:srgbClr val="AF0E58"/>
              </a:solidFill>
              <a:latin typeface="Arial"/>
              <a:ea typeface="Arial"/>
              <a:cs typeface="Arial"/>
            </a:endParaRPr>
          </a:p>
        </p:txBody>
      </p:sp>
      <p:sp>
        <p:nvSpPr>
          <p:cNvPr id="10" name="Rectangle 9">
            <a:extLst>
              <a:ext uri="{FF2B5EF4-FFF2-40B4-BE49-F238E27FC236}">
                <a16:creationId xmlns:a16="http://schemas.microsoft.com/office/drawing/2014/main" id="{B639E671-2A73-41EB-A442-E28A2432FC8F}"/>
              </a:ext>
            </a:extLst>
          </p:cNvPr>
          <p:cNvSpPr>
            <a:spLocks noGrp="1"/>
          </p:cNvSpPr>
          <p:nvPr/>
        </p:nvSpPr>
        <p:spPr>
          <a:xfrm>
            <a:off x="8835390" y="1849754"/>
            <a:ext cx="438150" cy="257175"/>
          </a:xfrm>
          <a:prstGeom prst="rect">
            <a:avLst/>
          </a:prstGeom>
          <a:noFill/>
          <a:ln w="0">
            <a:noFill/>
            <a:prstDash val="solid"/>
          </a:ln>
        </p:spPr>
        <p:txBody>
          <a:bodyPr anchor="t">
            <a:normAutofit fontScale="88055" lnSpcReduction="10000"/>
          </a:bodyPr>
          <a:lstStyle/>
          <a:p>
            <a:pPr algn="r">
              <a:defRPr sz="1350" b="1" i="0">
                <a:solidFill>
                  <a:srgbClr val="AF0E58"/>
                </a:solidFill>
                <a:latin typeface="Arial"/>
                <a:ea typeface="Arial"/>
                <a:cs typeface="Arial"/>
              </a:defRPr>
            </a:pPr>
            <a:r>
              <a:rPr sz="1350" b="1" i="0">
                <a:solidFill>
                  <a:srgbClr val="AF0E58"/>
                </a:solidFill>
                <a:latin typeface="Arial"/>
                <a:ea typeface="Arial"/>
                <a:cs typeface="Arial"/>
              </a:rPr>
              <a:t>6</a:t>
            </a:r>
          </a:p>
        </p:txBody>
      </p:sp>
      <p:sp>
        <p:nvSpPr>
          <p:cNvPr id="12" name="Rectangle 11">
            <a:extLst>
              <a:ext uri="{FF2B5EF4-FFF2-40B4-BE49-F238E27FC236}">
                <a16:creationId xmlns:a16="http://schemas.microsoft.com/office/drawing/2014/main" id="{46B69515-F337-442D-9B26-7A9E8A3C46F3}"/>
              </a:ext>
            </a:extLst>
          </p:cNvPr>
          <p:cNvSpPr>
            <a:spLocks noGrp="1"/>
          </p:cNvSpPr>
          <p:nvPr/>
        </p:nvSpPr>
        <p:spPr>
          <a:xfrm>
            <a:off x="8835390" y="2501785"/>
            <a:ext cx="438150" cy="257175"/>
          </a:xfrm>
          <a:prstGeom prst="rect">
            <a:avLst/>
          </a:prstGeom>
          <a:noFill/>
          <a:ln w="0">
            <a:noFill/>
            <a:prstDash val="solid"/>
          </a:ln>
        </p:spPr>
        <p:txBody>
          <a:bodyPr anchor="t">
            <a:normAutofit fontScale="88055" lnSpcReduction="10000"/>
          </a:bodyPr>
          <a:lstStyle/>
          <a:p>
            <a:pPr algn="r">
              <a:defRPr sz="1350" b="1" i="0">
                <a:solidFill>
                  <a:srgbClr val="AF0E58"/>
                </a:solidFill>
                <a:latin typeface="Arial"/>
                <a:ea typeface="Arial"/>
                <a:cs typeface="Arial"/>
              </a:defRPr>
            </a:pPr>
            <a:r>
              <a:rPr sz="1350" b="1" i="0">
                <a:solidFill>
                  <a:srgbClr val="AF0E58"/>
                </a:solidFill>
                <a:latin typeface="Arial"/>
                <a:ea typeface="Arial"/>
                <a:cs typeface="Arial"/>
              </a:rPr>
              <a:t>9</a:t>
            </a:r>
          </a:p>
        </p:txBody>
      </p:sp>
      <p:sp>
        <p:nvSpPr>
          <p:cNvPr id="14" name="Rectangle 13">
            <a:extLst>
              <a:ext uri="{FF2B5EF4-FFF2-40B4-BE49-F238E27FC236}">
                <a16:creationId xmlns:a16="http://schemas.microsoft.com/office/drawing/2014/main" id="{AAF60F53-800B-4393-A115-4E311A0CABA0}"/>
              </a:ext>
            </a:extLst>
          </p:cNvPr>
          <p:cNvSpPr>
            <a:spLocks noGrp="1"/>
          </p:cNvSpPr>
          <p:nvPr/>
        </p:nvSpPr>
        <p:spPr>
          <a:xfrm>
            <a:off x="8865630" y="2716355"/>
            <a:ext cx="438150" cy="257175"/>
          </a:xfrm>
          <a:prstGeom prst="rect">
            <a:avLst/>
          </a:prstGeom>
          <a:noFill/>
          <a:ln w="0">
            <a:noFill/>
            <a:prstDash val="solid"/>
          </a:ln>
        </p:spPr>
        <p:txBody>
          <a:bodyPr anchor="t">
            <a:normAutofit fontScale="88055" lnSpcReduction="10000"/>
          </a:bodyPr>
          <a:lstStyle/>
          <a:p>
            <a:pPr algn="r">
              <a:defRPr sz="1350" b="1" i="0">
                <a:solidFill>
                  <a:srgbClr val="AF0E58"/>
                </a:solidFill>
                <a:latin typeface="Arial"/>
                <a:ea typeface="Arial"/>
                <a:cs typeface="Arial"/>
              </a:defRPr>
            </a:pPr>
            <a:r>
              <a:rPr sz="1350" b="1" i="0">
                <a:solidFill>
                  <a:srgbClr val="AF0E58"/>
                </a:solidFill>
                <a:latin typeface="Arial"/>
                <a:ea typeface="Arial"/>
                <a:cs typeface="Arial"/>
              </a:rPr>
              <a:t>10</a:t>
            </a:r>
          </a:p>
        </p:txBody>
      </p:sp>
      <p:sp>
        <p:nvSpPr>
          <p:cNvPr id="16" name="Rectangle 15">
            <a:extLst>
              <a:ext uri="{FF2B5EF4-FFF2-40B4-BE49-F238E27FC236}">
                <a16:creationId xmlns:a16="http://schemas.microsoft.com/office/drawing/2014/main" id="{FC6B7B52-CA3A-42C4-AC58-EBC503C46BE9}"/>
              </a:ext>
            </a:extLst>
          </p:cNvPr>
          <p:cNvSpPr>
            <a:spLocks noGrp="1"/>
          </p:cNvSpPr>
          <p:nvPr/>
        </p:nvSpPr>
        <p:spPr>
          <a:xfrm>
            <a:off x="8850700" y="3066806"/>
            <a:ext cx="438150" cy="257175"/>
          </a:xfrm>
          <a:prstGeom prst="rect">
            <a:avLst/>
          </a:prstGeom>
          <a:noFill/>
          <a:ln w="0">
            <a:noFill/>
            <a:prstDash val="solid"/>
          </a:ln>
        </p:spPr>
        <p:txBody>
          <a:bodyPr anchor="t">
            <a:normAutofit fontScale="88055" lnSpcReduction="10000"/>
          </a:bodyPr>
          <a:lstStyle/>
          <a:p>
            <a:pPr algn="r">
              <a:defRPr sz="1350" b="1" i="0">
                <a:solidFill>
                  <a:srgbClr val="AF0E58"/>
                </a:solidFill>
                <a:latin typeface="Arial"/>
                <a:ea typeface="Arial"/>
                <a:cs typeface="Arial"/>
              </a:defRPr>
            </a:pPr>
            <a:r>
              <a:rPr sz="1350" b="1" i="0">
                <a:solidFill>
                  <a:srgbClr val="AF0E58"/>
                </a:solidFill>
                <a:latin typeface="Arial"/>
                <a:ea typeface="Arial"/>
                <a:cs typeface="Arial"/>
              </a:rPr>
              <a:t>1</a:t>
            </a:r>
            <a:r>
              <a:rPr lang="es-ES" sz="1350" b="1" i="0">
                <a:solidFill>
                  <a:srgbClr val="AF0E58"/>
                </a:solidFill>
                <a:latin typeface="Arial"/>
                <a:ea typeface="Arial"/>
                <a:cs typeface="Arial"/>
              </a:rPr>
              <a:t>2</a:t>
            </a:r>
            <a:endParaRPr sz="1350" b="1" i="0">
              <a:solidFill>
                <a:srgbClr val="AF0E58"/>
              </a:solidFill>
              <a:latin typeface="Arial"/>
              <a:ea typeface="Arial"/>
              <a:cs typeface="Arial"/>
            </a:endParaRPr>
          </a:p>
        </p:txBody>
      </p:sp>
      <p:sp>
        <p:nvSpPr>
          <p:cNvPr id="18" name="Rectangle 17">
            <a:extLst>
              <a:ext uri="{FF2B5EF4-FFF2-40B4-BE49-F238E27FC236}">
                <a16:creationId xmlns:a16="http://schemas.microsoft.com/office/drawing/2014/main" id="{D9B24397-9F5A-4665-9046-C9EE31612738}"/>
              </a:ext>
            </a:extLst>
          </p:cNvPr>
          <p:cNvSpPr>
            <a:spLocks noGrp="1"/>
          </p:cNvSpPr>
          <p:nvPr/>
        </p:nvSpPr>
        <p:spPr>
          <a:xfrm>
            <a:off x="8835390" y="3507619"/>
            <a:ext cx="438150" cy="257175"/>
          </a:xfrm>
          <a:prstGeom prst="rect">
            <a:avLst/>
          </a:prstGeom>
          <a:noFill/>
          <a:ln w="0">
            <a:noFill/>
            <a:prstDash val="solid"/>
          </a:ln>
        </p:spPr>
        <p:txBody>
          <a:bodyPr anchor="t">
            <a:normAutofit fontScale="88055" lnSpcReduction="10000"/>
          </a:bodyPr>
          <a:lstStyle/>
          <a:p>
            <a:pPr algn="r">
              <a:defRPr sz="1350" b="1" i="0">
                <a:solidFill>
                  <a:srgbClr val="AF0E58"/>
                </a:solidFill>
                <a:latin typeface="Arial"/>
                <a:ea typeface="Arial"/>
                <a:cs typeface="Arial"/>
              </a:defRPr>
            </a:pPr>
            <a:r>
              <a:rPr sz="1350" b="1" i="0">
                <a:solidFill>
                  <a:srgbClr val="AF0E58"/>
                </a:solidFill>
                <a:latin typeface="Arial"/>
                <a:ea typeface="Arial"/>
                <a:cs typeface="Arial"/>
              </a:rPr>
              <a:t>14</a:t>
            </a:r>
          </a:p>
        </p:txBody>
      </p:sp>
      <p:sp>
        <p:nvSpPr>
          <p:cNvPr id="20" name="Rectangle 19">
            <a:extLst>
              <a:ext uri="{FF2B5EF4-FFF2-40B4-BE49-F238E27FC236}">
                <a16:creationId xmlns:a16="http://schemas.microsoft.com/office/drawing/2014/main" id="{A8B012D7-09D5-4B5E-B734-B7546AACC6E7}"/>
              </a:ext>
            </a:extLst>
          </p:cNvPr>
          <p:cNvSpPr>
            <a:spLocks noGrp="1"/>
          </p:cNvSpPr>
          <p:nvPr/>
        </p:nvSpPr>
        <p:spPr>
          <a:xfrm>
            <a:off x="8844133" y="4206293"/>
            <a:ext cx="438150" cy="257175"/>
          </a:xfrm>
          <a:prstGeom prst="rect">
            <a:avLst/>
          </a:prstGeom>
          <a:noFill/>
          <a:ln w="0">
            <a:noFill/>
            <a:prstDash val="solid"/>
          </a:ln>
        </p:spPr>
        <p:txBody>
          <a:bodyPr lIns="91440" tIns="45720" rIns="91440" bIns="45720" anchor="t">
            <a:normAutofit fontScale="88055" lnSpcReduction="10000"/>
          </a:bodyPr>
          <a:lstStyle/>
          <a:p>
            <a:pPr algn="r">
              <a:defRPr sz="1350" b="1" i="0">
                <a:solidFill>
                  <a:srgbClr val="AF0E58"/>
                </a:solidFill>
                <a:latin typeface="Arial"/>
                <a:ea typeface="Arial"/>
                <a:cs typeface="Arial"/>
              </a:defRPr>
            </a:pPr>
            <a:r>
              <a:rPr lang="es-ES" sz="1350" b="1">
                <a:solidFill>
                  <a:srgbClr val="AF0E58"/>
                </a:solidFill>
                <a:latin typeface="Arial"/>
                <a:ea typeface="Arial"/>
                <a:cs typeface="Arial"/>
              </a:rPr>
              <a:t>18</a:t>
            </a:r>
            <a:endParaRPr sz="1350" b="1" i="0">
              <a:solidFill>
                <a:srgbClr val="AF0E58"/>
              </a:solidFill>
              <a:latin typeface="Arial"/>
              <a:ea typeface="Arial"/>
              <a:cs typeface="Arial"/>
            </a:endParaRPr>
          </a:p>
        </p:txBody>
      </p:sp>
      <p:sp>
        <p:nvSpPr>
          <p:cNvPr id="22" name="Rectangle 21">
            <a:extLst>
              <a:ext uri="{FF2B5EF4-FFF2-40B4-BE49-F238E27FC236}">
                <a16:creationId xmlns:a16="http://schemas.microsoft.com/office/drawing/2014/main" id="{7B52EA51-392A-4E16-B447-1E8B2EB6531D}"/>
              </a:ext>
            </a:extLst>
          </p:cNvPr>
          <p:cNvSpPr>
            <a:spLocks noGrp="1"/>
          </p:cNvSpPr>
          <p:nvPr/>
        </p:nvSpPr>
        <p:spPr>
          <a:xfrm>
            <a:off x="8858165" y="4618670"/>
            <a:ext cx="438150" cy="257175"/>
          </a:xfrm>
          <a:prstGeom prst="rect">
            <a:avLst/>
          </a:prstGeom>
          <a:noFill/>
          <a:ln w="0">
            <a:noFill/>
            <a:prstDash val="solid"/>
          </a:ln>
        </p:spPr>
        <p:txBody>
          <a:bodyPr lIns="91440" tIns="45720" rIns="91440" bIns="45720" anchor="t">
            <a:normAutofit fontScale="88055" lnSpcReduction="10000"/>
          </a:bodyPr>
          <a:lstStyle/>
          <a:p>
            <a:pPr algn="r">
              <a:defRPr sz="1350" b="1" i="0">
                <a:solidFill>
                  <a:srgbClr val="AF0E58"/>
                </a:solidFill>
                <a:latin typeface="Arial"/>
                <a:ea typeface="Arial"/>
                <a:cs typeface="Arial"/>
              </a:defRPr>
            </a:pPr>
            <a:r>
              <a:rPr lang="es-ES" sz="1350" b="1">
                <a:solidFill>
                  <a:srgbClr val="AF0E58"/>
                </a:solidFill>
                <a:latin typeface="Arial"/>
                <a:ea typeface="Arial"/>
                <a:cs typeface="Arial"/>
              </a:rPr>
              <a:t>21</a:t>
            </a:r>
            <a:endParaRPr sz="1350" b="1" i="0">
              <a:solidFill>
                <a:srgbClr val="AF0E58"/>
              </a:solidFill>
              <a:latin typeface="Arial"/>
              <a:ea typeface="Arial"/>
              <a:cs typeface="Arial"/>
            </a:endParaRPr>
          </a:p>
        </p:txBody>
      </p:sp>
      <p:sp>
        <p:nvSpPr>
          <p:cNvPr id="26" name="Rectangle 25">
            <a:extLst>
              <a:ext uri="{FF2B5EF4-FFF2-40B4-BE49-F238E27FC236}">
                <a16:creationId xmlns:a16="http://schemas.microsoft.com/office/drawing/2014/main" id="{0D1BEB97-679E-45EB-9C93-362B0C6AE9F6}"/>
              </a:ext>
            </a:extLst>
          </p:cNvPr>
          <p:cNvSpPr>
            <a:spLocks noGrp="1"/>
          </p:cNvSpPr>
          <p:nvPr/>
        </p:nvSpPr>
        <p:spPr>
          <a:xfrm>
            <a:off x="8844133" y="5028431"/>
            <a:ext cx="438150" cy="257175"/>
          </a:xfrm>
          <a:prstGeom prst="rect">
            <a:avLst/>
          </a:prstGeom>
          <a:noFill/>
          <a:ln w="0">
            <a:noFill/>
            <a:prstDash val="solid"/>
          </a:ln>
        </p:spPr>
        <p:txBody>
          <a:bodyPr lIns="91440" tIns="45720" rIns="91440" bIns="45720" anchor="t">
            <a:normAutofit fontScale="88055" lnSpcReduction="10000"/>
          </a:bodyPr>
          <a:lstStyle/>
          <a:p>
            <a:pPr algn="r">
              <a:defRPr sz="1350" b="1" i="0">
                <a:solidFill>
                  <a:srgbClr val="AF0E58"/>
                </a:solidFill>
                <a:latin typeface="Arial"/>
                <a:ea typeface="Arial"/>
                <a:cs typeface="Arial"/>
              </a:defRPr>
            </a:pPr>
            <a:r>
              <a:rPr lang="es-ES" sz="1350" b="1">
                <a:solidFill>
                  <a:srgbClr val="AF0E58"/>
                </a:solidFill>
                <a:latin typeface="Arial"/>
                <a:ea typeface="Arial"/>
                <a:cs typeface="Arial"/>
              </a:rPr>
              <a:t>24</a:t>
            </a:r>
            <a:endParaRPr lang="es-ES" sz="1350" b="1" i="0">
              <a:solidFill>
                <a:srgbClr val="AF0E58"/>
              </a:solidFill>
              <a:latin typeface="Arial"/>
              <a:ea typeface="Arial"/>
              <a:cs typeface="Arial"/>
            </a:endParaRPr>
          </a:p>
        </p:txBody>
      </p:sp>
      <p:sp>
        <p:nvSpPr>
          <p:cNvPr id="27" name="Rectangle 26">
            <a:extLst>
              <a:ext uri="{FF2B5EF4-FFF2-40B4-BE49-F238E27FC236}">
                <a16:creationId xmlns:a16="http://schemas.microsoft.com/office/drawing/2014/main" id="{1A45D65A-4F90-48E2-AB4B-BD61648B3416}"/>
              </a:ext>
            </a:extLst>
          </p:cNvPr>
          <p:cNvSpPr>
            <a:spLocks noGrp="1"/>
          </p:cNvSpPr>
          <p:nvPr/>
        </p:nvSpPr>
        <p:spPr>
          <a:xfrm>
            <a:off x="685800" y="6819900"/>
            <a:ext cx="4953000" cy="190500"/>
          </a:xfrm>
          <a:prstGeom prst="rect">
            <a:avLst/>
          </a:prstGeom>
          <a:noFill/>
          <a:ln w="0">
            <a:noFill/>
            <a:prstDash val="solid"/>
          </a:ln>
        </p:spPr>
        <p:txBody>
          <a:bodyPr anchor="ctr">
            <a:normAutofit fontScale="87222" lnSpcReduction="20000"/>
          </a:bodyPr>
          <a:lstStyle/>
          <a:p>
            <a:pPr algn="l">
              <a:defRPr sz="900" b="0" i="0">
                <a:solidFill>
                  <a:srgbClr val="777777"/>
                </a:solidFill>
                <a:latin typeface="Arial"/>
                <a:ea typeface="Arial"/>
                <a:cs typeface="Arial"/>
              </a:defRPr>
            </a:pPr>
            <a:r>
              <a:rPr sz="900" b="0" i="0">
                <a:solidFill>
                  <a:srgbClr val="777777"/>
                </a:solidFill>
                <a:latin typeface="Arial"/>
                <a:ea typeface="Arial"/>
                <a:cs typeface="Arial"/>
              </a:rPr>
              <a:t>2026 Global Week for Action Impact Report</a:t>
            </a:r>
          </a:p>
        </p:txBody>
      </p:sp>
      <p:sp>
        <p:nvSpPr>
          <p:cNvPr id="28" name="Rectangle 27">
            <a:extLst>
              <a:ext uri="{FF2B5EF4-FFF2-40B4-BE49-F238E27FC236}">
                <a16:creationId xmlns:a16="http://schemas.microsoft.com/office/drawing/2014/main" id="{7812E904-FA1F-475B-9A52-E0E4F608623F}"/>
              </a:ext>
            </a:extLst>
          </p:cNvPr>
          <p:cNvSpPr>
            <a:spLocks noGrp="1"/>
          </p:cNvSpPr>
          <p:nvPr/>
        </p:nvSpPr>
        <p:spPr>
          <a:xfrm>
            <a:off x="11191875" y="6819900"/>
            <a:ext cx="304800" cy="190500"/>
          </a:xfrm>
          <a:prstGeom prst="rect">
            <a:avLst/>
          </a:prstGeom>
          <a:noFill/>
          <a:ln w="0">
            <a:noFill/>
            <a:prstDash val="solid"/>
          </a:ln>
        </p:spPr>
        <p:txBody>
          <a:bodyPr anchor="ctr">
            <a:normAutofit fontScale="87222" lnSpcReduction="20000"/>
          </a:bodyPr>
          <a:lstStyle/>
          <a:p>
            <a:pPr algn="r">
              <a:defRPr sz="900" b="0" i="0">
                <a:solidFill>
                  <a:srgbClr val="777777"/>
                </a:solidFill>
                <a:latin typeface="Arial"/>
                <a:ea typeface="Arial"/>
                <a:cs typeface="Arial"/>
              </a:defRPr>
            </a:pPr>
            <a:r>
              <a:rPr sz="900" b="0" i="0">
                <a:solidFill>
                  <a:srgbClr val="777777"/>
                </a:solidFill>
                <a:latin typeface="Arial"/>
                <a:ea typeface="Arial"/>
                <a:cs typeface="Arial"/>
              </a:rPr>
              <a:t>2</a:t>
            </a:r>
          </a:p>
        </p:txBody>
      </p:sp>
      <p:sp>
        <p:nvSpPr>
          <p:cNvPr id="30" name="Rectangle 29">
            <a:extLst>
              <a:ext uri="{FF2B5EF4-FFF2-40B4-BE49-F238E27FC236}">
                <a16:creationId xmlns:a16="http://schemas.microsoft.com/office/drawing/2014/main" id="{5DF9E7A4-2504-9AFA-FA1B-7D16B38AD4E8}"/>
              </a:ext>
            </a:extLst>
          </p:cNvPr>
          <p:cNvSpPr/>
          <p:nvPr/>
        </p:nvSpPr>
        <p:spPr>
          <a:xfrm>
            <a:off x="0" y="0"/>
            <a:ext cx="12192000" cy="7200900"/>
          </a:xfrm>
          <a:prstGeom prst="rect">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4B9A0D47-F561-1B02-5E28-334CF094B5B5}"/>
              </a:ext>
            </a:extLst>
          </p:cNvPr>
          <p:cNvSpPr txBox="1"/>
          <p:nvPr/>
        </p:nvSpPr>
        <p:spPr>
          <a:xfrm>
            <a:off x="5408920" y="508183"/>
            <a:ext cx="3904091" cy="523220"/>
          </a:xfrm>
          <a:prstGeom prst="rect">
            <a:avLst/>
          </a:prstGeom>
          <a:noFill/>
        </p:spPr>
        <p:txBody>
          <a:bodyPr wrap="square" rtlCol="0">
            <a:spAutoFit/>
          </a:bodyPr>
          <a:lstStyle/>
          <a:p>
            <a:r>
              <a:rPr lang="en-US" sz="2800" b="1"/>
              <a:t>TABLE OF CONTENTS</a:t>
            </a:r>
          </a:p>
        </p:txBody>
      </p:sp>
      <p:sp>
        <p:nvSpPr>
          <p:cNvPr id="32" name="TextBox 31">
            <a:extLst>
              <a:ext uri="{FF2B5EF4-FFF2-40B4-BE49-F238E27FC236}">
                <a16:creationId xmlns:a16="http://schemas.microsoft.com/office/drawing/2014/main" id="{B6F6A901-9CDB-E17A-BD9A-629BB1B408B8}"/>
              </a:ext>
            </a:extLst>
          </p:cNvPr>
          <p:cNvSpPr txBox="1"/>
          <p:nvPr/>
        </p:nvSpPr>
        <p:spPr>
          <a:xfrm>
            <a:off x="5467350" y="1381125"/>
            <a:ext cx="3425365" cy="3970318"/>
          </a:xfrm>
          <a:prstGeom prst="rect">
            <a:avLst/>
          </a:prstGeom>
          <a:noFill/>
        </p:spPr>
        <p:txBody>
          <a:bodyPr wrap="square" lIns="91440" tIns="45720" rIns="91440" bIns="45720" rtlCol="0" anchor="t">
            <a:spAutoFit/>
          </a:bodyPr>
          <a:lstStyle/>
          <a:p>
            <a:r>
              <a:rPr lang="en-US" sz="1400"/>
              <a:t>Message from the CEO……………………………..…</a:t>
            </a:r>
          </a:p>
          <a:p>
            <a:r>
              <a:rPr lang="en-US" sz="1400"/>
              <a:t>A Special Thank you to You………………………….</a:t>
            </a:r>
          </a:p>
          <a:p>
            <a:r>
              <a:rPr lang="en-US" sz="1400"/>
              <a:t>Acknowledgements…………………………………….</a:t>
            </a:r>
          </a:p>
          <a:p>
            <a:r>
              <a:rPr lang="en-US" sz="1400"/>
              <a:t>Community Activation – Key Metrics………….</a:t>
            </a:r>
          </a:p>
          <a:p>
            <a:r>
              <a:rPr lang="en-US" sz="1400"/>
              <a:t>Time to Lead……………………………………………….</a:t>
            </a:r>
          </a:p>
          <a:p>
            <a:r>
              <a:rPr lang="en-US" sz="1400"/>
              <a:t>The Campaign Journey………………………………..</a:t>
            </a:r>
          </a:p>
          <a:p>
            <a:r>
              <a:rPr lang="en-US" sz="1400"/>
              <a:t>Campaign Priorities…………………………………….. </a:t>
            </a:r>
          </a:p>
          <a:p>
            <a:r>
              <a:rPr lang="en-US" sz="1400"/>
              <a:t>Advocacy in action………………………………………</a:t>
            </a:r>
          </a:p>
          <a:p>
            <a:r>
              <a:rPr lang="en-US" sz="1400"/>
              <a:t>Government Champions……………………………..</a:t>
            </a:r>
          </a:p>
          <a:p>
            <a:r>
              <a:rPr lang="en-US" sz="1400"/>
              <a:t>NCD Financing Tracker…………………………………</a:t>
            </a:r>
          </a:p>
          <a:p>
            <a:r>
              <a:rPr lang="en-US" sz="1400"/>
              <a:t>Stories of Impact…………………………………………</a:t>
            </a:r>
          </a:p>
          <a:p>
            <a:r>
              <a:rPr lang="en-US" sz="1400"/>
              <a:t>One Message, Multiple Voices……………………</a:t>
            </a:r>
          </a:p>
          <a:p>
            <a:r>
              <a:rPr lang="en-US" sz="1400"/>
              <a:t>Member and Support engagement………</a:t>
            </a:r>
          </a:p>
          <a:p>
            <a:r>
              <a:rPr lang="en-US" sz="1400"/>
              <a:t>Storytelling assets………………………………………..</a:t>
            </a:r>
          </a:p>
          <a:p>
            <a:r>
              <a:rPr lang="en-US" sz="1400"/>
              <a:t>Blogs and Multimedia Content…………………….</a:t>
            </a:r>
          </a:p>
          <a:p>
            <a:r>
              <a:rPr lang="en-US" sz="1400"/>
              <a:t>Knowledge Exchange……………………………………</a:t>
            </a:r>
          </a:p>
          <a:p>
            <a:r>
              <a:rPr lang="en-US" sz="1400"/>
              <a:t>Digital engagement and analytics………………..</a:t>
            </a:r>
          </a:p>
          <a:p>
            <a:r>
              <a:rPr lang="en-US" sz="1400"/>
              <a:t>Looking forward…………………………………………..</a:t>
            </a:r>
          </a:p>
        </p:txBody>
      </p:sp>
      <p:sp>
        <p:nvSpPr>
          <p:cNvPr id="34" name="Rectangle 33">
            <a:extLst>
              <a:ext uri="{FF2B5EF4-FFF2-40B4-BE49-F238E27FC236}">
                <a16:creationId xmlns:a16="http://schemas.microsoft.com/office/drawing/2014/main" id="{90DE3732-DEB7-B09C-7653-BC6EAE56FD4C}"/>
              </a:ext>
            </a:extLst>
          </p:cNvPr>
          <p:cNvSpPr>
            <a:spLocks noGrp="1"/>
          </p:cNvSpPr>
          <p:nvPr/>
        </p:nvSpPr>
        <p:spPr>
          <a:xfrm>
            <a:off x="8835390" y="2064543"/>
            <a:ext cx="438150" cy="257175"/>
          </a:xfrm>
          <a:prstGeom prst="rect">
            <a:avLst/>
          </a:prstGeom>
          <a:noFill/>
          <a:ln w="0">
            <a:noFill/>
            <a:prstDash val="solid"/>
          </a:ln>
        </p:spPr>
        <p:txBody>
          <a:bodyPr anchor="t">
            <a:normAutofit fontScale="88055" lnSpcReduction="10000"/>
          </a:bodyPr>
          <a:lstStyle/>
          <a:p>
            <a:pPr algn="r">
              <a:defRPr sz="1350" b="1" i="0">
                <a:solidFill>
                  <a:srgbClr val="AF0E58"/>
                </a:solidFill>
                <a:latin typeface="Arial"/>
                <a:ea typeface="Arial"/>
                <a:cs typeface="Arial"/>
              </a:defRPr>
            </a:pPr>
            <a:r>
              <a:rPr lang="es-ES" sz="1350" b="1" i="0">
                <a:solidFill>
                  <a:srgbClr val="AF0E58"/>
                </a:solidFill>
                <a:latin typeface="Arial"/>
                <a:ea typeface="Arial"/>
                <a:cs typeface="Arial"/>
              </a:rPr>
              <a:t>7</a:t>
            </a:r>
            <a:endParaRPr sz="1350" b="1" i="0">
              <a:solidFill>
                <a:srgbClr val="AF0E58"/>
              </a:solidFill>
              <a:latin typeface="Arial"/>
              <a:ea typeface="Arial"/>
              <a:cs typeface="Arial"/>
            </a:endParaRPr>
          </a:p>
        </p:txBody>
      </p:sp>
      <p:sp>
        <p:nvSpPr>
          <p:cNvPr id="35" name="Rectangle 34">
            <a:extLst>
              <a:ext uri="{FF2B5EF4-FFF2-40B4-BE49-F238E27FC236}">
                <a16:creationId xmlns:a16="http://schemas.microsoft.com/office/drawing/2014/main" id="{F9C7E829-B03E-F4C3-81BC-688F346ACD8E}"/>
              </a:ext>
            </a:extLst>
          </p:cNvPr>
          <p:cNvSpPr>
            <a:spLocks noGrp="1"/>
          </p:cNvSpPr>
          <p:nvPr/>
        </p:nvSpPr>
        <p:spPr>
          <a:xfrm>
            <a:off x="8835390" y="2282621"/>
            <a:ext cx="438150" cy="257175"/>
          </a:xfrm>
          <a:prstGeom prst="rect">
            <a:avLst/>
          </a:prstGeom>
          <a:noFill/>
          <a:ln w="0">
            <a:noFill/>
            <a:prstDash val="solid"/>
          </a:ln>
        </p:spPr>
        <p:txBody>
          <a:bodyPr anchor="t">
            <a:normAutofit fontScale="88055" lnSpcReduction="10000"/>
          </a:bodyPr>
          <a:lstStyle/>
          <a:p>
            <a:pPr algn="r">
              <a:defRPr sz="1350" b="1" i="0">
                <a:solidFill>
                  <a:srgbClr val="AF0E58"/>
                </a:solidFill>
                <a:latin typeface="Arial"/>
                <a:ea typeface="Arial"/>
                <a:cs typeface="Arial"/>
              </a:defRPr>
            </a:pPr>
            <a:r>
              <a:rPr lang="es-ES" sz="1350" b="1">
                <a:solidFill>
                  <a:srgbClr val="AF0E58"/>
                </a:solidFill>
                <a:latin typeface="Arial"/>
                <a:ea typeface="Arial"/>
                <a:cs typeface="Arial"/>
              </a:rPr>
              <a:t>8</a:t>
            </a:r>
            <a:endParaRPr sz="1350" b="1" i="0">
              <a:solidFill>
                <a:srgbClr val="AF0E58"/>
              </a:solidFill>
              <a:latin typeface="Arial"/>
              <a:ea typeface="Arial"/>
              <a:cs typeface="Arial"/>
            </a:endParaRPr>
          </a:p>
        </p:txBody>
      </p:sp>
      <p:sp>
        <p:nvSpPr>
          <p:cNvPr id="36" name="Rectangle 35">
            <a:extLst>
              <a:ext uri="{FF2B5EF4-FFF2-40B4-BE49-F238E27FC236}">
                <a16:creationId xmlns:a16="http://schemas.microsoft.com/office/drawing/2014/main" id="{B9428743-7DE5-0FDE-A650-A119FD5C6515}"/>
              </a:ext>
            </a:extLst>
          </p:cNvPr>
          <p:cNvSpPr>
            <a:spLocks noGrp="1"/>
          </p:cNvSpPr>
          <p:nvPr/>
        </p:nvSpPr>
        <p:spPr>
          <a:xfrm>
            <a:off x="8842556" y="3284693"/>
            <a:ext cx="438150" cy="257175"/>
          </a:xfrm>
          <a:prstGeom prst="rect">
            <a:avLst/>
          </a:prstGeom>
          <a:noFill/>
          <a:ln w="0">
            <a:noFill/>
            <a:prstDash val="solid"/>
          </a:ln>
        </p:spPr>
        <p:txBody>
          <a:bodyPr anchor="t">
            <a:normAutofit fontScale="88055" lnSpcReduction="10000"/>
          </a:bodyPr>
          <a:lstStyle/>
          <a:p>
            <a:pPr algn="r">
              <a:defRPr sz="1350" b="1" i="0">
                <a:solidFill>
                  <a:srgbClr val="AF0E58"/>
                </a:solidFill>
                <a:latin typeface="Arial"/>
                <a:ea typeface="Arial"/>
                <a:cs typeface="Arial"/>
              </a:defRPr>
            </a:pPr>
            <a:r>
              <a:rPr sz="1350" b="1" i="0">
                <a:solidFill>
                  <a:srgbClr val="AF0E58"/>
                </a:solidFill>
                <a:latin typeface="Arial"/>
                <a:ea typeface="Arial"/>
                <a:cs typeface="Arial"/>
              </a:rPr>
              <a:t>1</a:t>
            </a:r>
            <a:r>
              <a:rPr lang="es-ES" sz="1350" b="1">
                <a:solidFill>
                  <a:srgbClr val="AF0E58"/>
                </a:solidFill>
                <a:latin typeface="Arial"/>
                <a:ea typeface="Arial"/>
                <a:cs typeface="Arial"/>
              </a:rPr>
              <a:t>3</a:t>
            </a:r>
            <a:endParaRPr sz="1350" b="1" i="0">
              <a:solidFill>
                <a:srgbClr val="AF0E58"/>
              </a:solidFill>
              <a:latin typeface="Arial"/>
              <a:ea typeface="Arial"/>
              <a:cs typeface="Arial"/>
            </a:endParaRPr>
          </a:p>
        </p:txBody>
      </p:sp>
      <p:sp>
        <p:nvSpPr>
          <p:cNvPr id="37" name="Rectangle 36">
            <a:extLst>
              <a:ext uri="{FF2B5EF4-FFF2-40B4-BE49-F238E27FC236}">
                <a16:creationId xmlns:a16="http://schemas.microsoft.com/office/drawing/2014/main" id="{1C481040-0538-BE40-9597-1F2FEB58A142}"/>
              </a:ext>
            </a:extLst>
          </p:cNvPr>
          <p:cNvSpPr>
            <a:spLocks noGrp="1"/>
          </p:cNvSpPr>
          <p:nvPr/>
        </p:nvSpPr>
        <p:spPr>
          <a:xfrm>
            <a:off x="8828224" y="3736023"/>
            <a:ext cx="438150" cy="257175"/>
          </a:xfrm>
          <a:prstGeom prst="rect">
            <a:avLst/>
          </a:prstGeom>
          <a:noFill/>
          <a:ln w="0">
            <a:noFill/>
            <a:prstDash val="solid"/>
          </a:ln>
        </p:spPr>
        <p:txBody>
          <a:bodyPr lIns="91440" tIns="45720" rIns="91440" bIns="45720" anchor="t">
            <a:normAutofit fontScale="88055" lnSpcReduction="10000"/>
          </a:bodyPr>
          <a:lstStyle/>
          <a:p>
            <a:pPr algn="r">
              <a:defRPr sz="1350" b="1" i="0">
                <a:solidFill>
                  <a:srgbClr val="AF0E58"/>
                </a:solidFill>
                <a:latin typeface="Arial"/>
                <a:ea typeface="Arial"/>
                <a:cs typeface="Arial"/>
              </a:defRPr>
            </a:pPr>
            <a:r>
              <a:rPr lang="es-ES" sz="1350" b="1">
                <a:solidFill>
                  <a:srgbClr val="AF0E58"/>
                </a:solidFill>
                <a:latin typeface="Arial"/>
                <a:ea typeface="Arial"/>
                <a:cs typeface="Arial"/>
              </a:rPr>
              <a:t>16</a:t>
            </a:r>
            <a:endParaRPr sz="1350" b="1" i="0">
              <a:solidFill>
                <a:srgbClr val="AF0E58"/>
              </a:solidFill>
              <a:latin typeface="Arial"/>
              <a:ea typeface="Arial"/>
              <a:cs typeface="Arial"/>
            </a:endParaRPr>
          </a:p>
        </p:txBody>
      </p:sp>
      <p:sp>
        <p:nvSpPr>
          <p:cNvPr id="38" name="Rectangle 37">
            <a:extLst>
              <a:ext uri="{FF2B5EF4-FFF2-40B4-BE49-F238E27FC236}">
                <a16:creationId xmlns:a16="http://schemas.microsoft.com/office/drawing/2014/main" id="{2D48F1D7-40B5-89C1-6A8B-C0CCF4F231B9}"/>
              </a:ext>
            </a:extLst>
          </p:cNvPr>
          <p:cNvSpPr>
            <a:spLocks noGrp="1"/>
          </p:cNvSpPr>
          <p:nvPr/>
        </p:nvSpPr>
        <p:spPr>
          <a:xfrm>
            <a:off x="8837710" y="3961825"/>
            <a:ext cx="438150" cy="257175"/>
          </a:xfrm>
          <a:prstGeom prst="rect">
            <a:avLst/>
          </a:prstGeom>
          <a:noFill/>
          <a:ln w="0">
            <a:noFill/>
            <a:prstDash val="solid"/>
          </a:ln>
        </p:spPr>
        <p:txBody>
          <a:bodyPr lIns="91440" tIns="45720" rIns="91440" bIns="45720" anchor="t">
            <a:normAutofit fontScale="88055" lnSpcReduction="10000"/>
          </a:bodyPr>
          <a:lstStyle/>
          <a:p>
            <a:pPr algn="r">
              <a:defRPr sz="1350" b="1" i="0">
                <a:solidFill>
                  <a:srgbClr val="AF0E58"/>
                </a:solidFill>
                <a:latin typeface="Arial"/>
                <a:ea typeface="Arial"/>
                <a:cs typeface="Arial"/>
              </a:defRPr>
            </a:pPr>
            <a:r>
              <a:rPr lang="es-ES" sz="1350" b="1">
                <a:solidFill>
                  <a:srgbClr val="AF0E58"/>
                </a:solidFill>
                <a:latin typeface="Arial"/>
                <a:ea typeface="Arial"/>
                <a:cs typeface="Arial"/>
              </a:rPr>
              <a:t>17</a:t>
            </a:r>
            <a:endParaRPr lang="es-ES" sz="1350" b="1" i="0">
              <a:solidFill>
                <a:srgbClr val="AF0E58"/>
              </a:solidFill>
              <a:latin typeface="Arial"/>
              <a:ea typeface="Arial"/>
              <a:cs typeface="Arial"/>
            </a:endParaRPr>
          </a:p>
        </p:txBody>
      </p:sp>
      <p:sp>
        <p:nvSpPr>
          <p:cNvPr id="39" name="Rectangle 38">
            <a:extLst>
              <a:ext uri="{FF2B5EF4-FFF2-40B4-BE49-F238E27FC236}">
                <a16:creationId xmlns:a16="http://schemas.microsoft.com/office/drawing/2014/main" id="{2A8949A0-C264-4F92-3B6C-2DCCF19AC528}"/>
              </a:ext>
            </a:extLst>
          </p:cNvPr>
          <p:cNvSpPr>
            <a:spLocks noGrp="1"/>
          </p:cNvSpPr>
          <p:nvPr/>
        </p:nvSpPr>
        <p:spPr>
          <a:xfrm>
            <a:off x="8854268" y="4400721"/>
            <a:ext cx="438150" cy="257175"/>
          </a:xfrm>
          <a:prstGeom prst="rect">
            <a:avLst/>
          </a:prstGeom>
          <a:noFill/>
          <a:ln w="0">
            <a:noFill/>
            <a:prstDash val="solid"/>
          </a:ln>
        </p:spPr>
        <p:txBody>
          <a:bodyPr lIns="91440" tIns="45720" rIns="91440" bIns="45720" anchor="t">
            <a:normAutofit fontScale="88055" lnSpcReduction="10000"/>
          </a:bodyPr>
          <a:lstStyle/>
          <a:p>
            <a:pPr algn="r">
              <a:defRPr sz="1350" b="1" i="0">
                <a:solidFill>
                  <a:srgbClr val="AF0E58"/>
                </a:solidFill>
                <a:latin typeface="Arial"/>
                <a:ea typeface="Arial"/>
                <a:cs typeface="Arial"/>
              </a:defRPr>
            </a:pPr>
            <a:r>
              <a:rPr lang="es-ES" sz="1350" b="1">
                <a:solidFill>
                  <a:srgbClr val="AF0E58"/>
                </a:solidFill>
                <a:latin typeface="Arial"/>
                <a:ea typeface="Arial"/>
                <a:cs typeface="Arial"/>
              </a:rPr>
              <a:t>20</a:t>
            </a:r>
            <a:endParaRPr sz="1350" b="1" i="0">
              <a:solidFill>
                <a:srgbClr val="AF0E58"/>
              </a:solidFill>
              <a:latin typeface="Arial"/>
              <a:ea typeface="Arial"/>
              <a:cs typeface="Arial"/>
            </a:endParaRPr>
          </a:p>
        </p:txBody>
      </p:sp>
      <p:sp>
        <p:nvSpPr>
          <p:cNvPr id="40" name="Rectangle 39">
            <a:extLst>
              <a:ext uri="{FF2B5EF4-FFF2-40B4-BE49-F238E27FC236}">
                <a16:creationId xmlns:a16="http://schemas.microsoft.com/office/drawing/2014/main" id="{938B4ED5-FDE4-D88D-79FD-2ED5440BF323}"/>
              </a:ext>
            </a:extLst>
          </p:cNvPr>
          <p:cNvSpPr>
            <a:spLocks noGrp="1"/>
          </p:cNvSpPr>
          <p:nvPr/>
        </p:nvSpPr>
        <p:spPr>
          <a:xfrm>
            <a:off x="8851257" y="4808652"/>
            <a:ext cx="438150" cy="257175"/>
          </a:xfrm>
          <a:prstGeom prst="rect">
            <a:avLst/>
          </a:prstGeom>
          <a:noFill/>
          <a:ln w="0">
            <a:noFill/>
            <a:prstDash val="solid"/>
          </a:ln>
        </p:spPr>
        <p:txBody>
          <a:bodyPr lIns="91440" tIns="45720" rIns="91440" bIns="45720" anchor="t">
            <a:normAutofit fontScale="88055" lnSpcReduction="10000"/>
          </a:bodyPr>
          <a:lstStyle/>
          <a:p>
            <a:pPr algn="r">
              <a:defRPr sz="1350" b="1" i="0">
                <a:solidFill>
                  <a:srgbClr val="AF0E58"/>
                </a:solidFill>
                <a:latin typeface="Arial"/>
                <a:ea typeface="Arial"/>
                <a:cs typeface="Arial"/>
              </a:defRPr>
            </a:pPr>
            <a:r>
              <a:rPr lang="es-ES" sz="1350" b="1">
                <a:solidFill>
                  <a:srgbClr val="AF0E58"/>
                </a:solidFill>
                <a:latin typeface="Arial"/>
                <a:ea typeface="Arial"/>
                <a:cs typeface="Arial"/>
              </a:rPr>
              <a:t>22</a:t>
            </a:r>
            <a:endParaRPr lang="es-ES" sz="1350" b="1" i="0">
              <a:solidFill>
                <a:srgbClr val="AF0E58"/>
              </a:solidFill>
              <a:latin typeface="Arial"/>
              <a:ea typeface="Arial"/>
              <a:cs typeface="Arial"/>
            </a:endParaRPr>
          </a:p>
        </p:txBody>
      </p:sp>
      <p:sp>
        <p:nvSpPr>
          <p:cNvPr id="41" name="Rectangle 40">
            <a:extLst>
              <a:ext uri="{FF2B5EF4-FFF2-40B4-BE49-F238E27FC236}">
                <a16:creationId xmlns:a16="http://schemas.microsoft.com/office/drawing/2014/main" id="{85BE564A-727C-976C-DC02-A5AE3F1E59FD}"/>
              </a:ext>
            </a:extLst>
          </p:cNvPr>
          <p:cNvSpPr>
            <a:spLocks noGrp="1"/>
          </p:cNvSpPr>
          <p:nvPr/>
        </p:nvSpPr>
        <p:spPr>
          <a:xfrm>
            <a:off x="8858165" y="2892047"/>
            <a:ext cx="438150" cy="257175"/>
          </a:xfrm>
          <a:prstGeom prst="rect">
            <a:avLst/>
          </a:prstGeom>
          <a:noFill/>
          <a:ln w="0">
            <a:noFill/>
            <a:prstDash val="solid"/>
          </a:ln>
        </p:spPr>
        <p:txBody>
          <a:bodyPr anchor="t">
            <a:normAutofit fontScale="88055" lnSpcReduction="10000"/>
          </a:bodyPr>
          <a:lstStyle/>
          <a:p>
            <a:pPr algn="r">
              <a:defRPr sz="1350" b="1" i="0">
                <a:solidFill>
                  <a:srgbClr val="AF0E58"/>
                </a:solidFill>
                <a:latin typeface="Arial"/>
                <a:ea typeface="Arial"/>
                <a:cs typeface="Arial"/>
              </a:defRPr>
            </a:pPr>
            <a:r>
              <a:rPr sz="1350" b="1" i="0">
                <a:solidFill>
                  <a:srgbClr val="AF0E58"/>
                </a:solidFill>
                <a:latin typeface="Arial"/>
                <a:ea typeface="Arial"/>
                <a:cs typeface="Arial"/>
              </a:rPr>
              <a:t>1</a:t>
            </a:r>
            <a:r>
              <a:rPr lang="es-ES" sz="1350" b="1">
                <a:solidFill>
                  <a:srgbClr val="AF0E58"/>
                </a:solidFill>
                <a:latin typeface="Arial"/>
                <a:ea typeface="Arial"/>
                <a:cs typeface="Arial"/>
              </a:rPr>
              <a:t>1</a:t>
            </a:r>
            <a:endParaRPr sz="1350" b="1" i="0">
              <a:solidFill>
                <a:srgbClr val="AF0E58"/>
              </a:solidFill>
              <a:latin typeface="Arial"/>
              <a:ea typeface="Arial"/>
              <a:cs typeface="Arial"/>
            </a:endParaRPr>
          </a:p>
        </p:txBody>
      </p:sp>
      <p:pic>
        <p:nvPicPr>
          <p:cNvPr id="2" name="Picture 1">
            <a:extLst>
              <a:ext uri="{FF2B5EF4-FFF2-40B4-BE49-F238E27FC236}">
                <a16:creationId xmlns:a16="http://schemas.microsoft.com/office/drawing/2014/main" id="{9C1B066C-8F04-0ADB-2D86-600A71728781}"/>
              </a:ext>
            </a:extLst>
          </p:cNvPr>
          <p:cNvPicPr>
            <a:picLocks noChangeAspect="1"/>
          </p:cNvPicPr>
          <p:nvPr/>
        </p:nvPicPr>
        <p:blipFill>
          <a:blip r:embed="rId3"/>
          <a:srcRect t="15047" r="8584" b="11657"/>
          <a:stretch>
            <a:fillRect/>
          </a:stretch>
        </p:blipFill>
        <p:spPr>
          <a:xfrm>
            <a:off x="925393" y="1460058"/>
            <a:ext cx="4249502" cy="2598319"/>
          </a:xfrm>
          <a:prstGeom prst="rect">
            <a:avLst/>
          </a:prstGeom>
        </p:spPr>
      </p:pic>
    </p:spTree>
    <p:extLst>
      <p:ext uri="{BB962C8B-B14F-4D97-AF65-F5344CB8AC3E}">
        <p14:creationId xmlns:p14="http://schemas.microsoft.com/office/powerpoint/2010/main" val="960403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title">
            <a:extLst>
              <a:ext uri="{FF2B5EF4-FFF2-40B4-BE49-F238E27FC236}">
                <a16:creationId xmlns:a16="http://schemas.microsoft.com/office/drawing/2014/main" id="{99BB477A-A03F-4E83-832F-E4E47AC51631}"/>
              </a:ext>
            </a:extLst>
          </p:cNvPr>
          <p:cNvSpPr>
            <a:spLocks noGrp="1"/>
          </p:cNvSpPr>
          <p:nvPr/>
        </p:nvSpPr>
        <p:spPr>
          <a:xfrm>
            <a:off x="685800" y="438150"/>
            <a:ext cx="10820400" cy="590550"/>
          </a:xfrm>
          <a:prstGeom prst="rect">
            <a:avLst/>
          </a:prstGeom>
          <a:noFill/>
          <a:ln w="0">
            <a:noFill/>
            <a:prstDash val="solid"/>
          </a:ln>
        </p:spPr>
        <p:txBody>
          <a:bodyPr anchor="t">
            <a:normAutofit/>
          </a:bodyPr>
          <a:lstStyle/>
          <a:p>
            <a:pPr algn="l">
              <a:defRPr sz="2850" b="1" i="0">
                <a:solidFill>
                  <a:srgbClr val="111111"/>
                </a:solidFill>
                <a:latin typeface="Arial"/>
                <a:ea typeface="Arial"/>
                <a:cs typeface="Arial"/>
              </a:defRPr>
            </a:pPr>
            <a:r>
              <a:rPr sz="2850" b="1" i="0">
                <a:solidFill>
                  <a:srgbClr val="111111"/>
                </a:solidFill>
                <a:latin typeface="Arial"/>
                <a:ea typeface="Arial"/>
              </a:rPr>
              <a:t>MESSAGE FROM THE CEO</a:t>
            </a:r>
          </a:p>
        </p:txBody>
      </p:sp>
      <p:pic>
        <p:nvPicPr>
          <p:cNvPr id="8" name="Picture 7"/>
          <p:cNvPicPr>
            <a:picLocks noChangeAspect="1"/>
          </p:cNvPicPr>
          <p:nvPr/>
        </p:nvPicPr>
        <p:blipFill>
          <a:blip r:embed="rId3"/>
          <a:srcRect l="8582" r="8582"/>
          <a:stretch>
            <a:fillRect/>
          </a:stretch>
        </p:blipFill>
        <p:spPr>
          <a:xfrm>
            <a:off x="685800" y="1381125"/>
            <a:ext cx="2781300" cy="4476750"/>
          </a:xfrm>
          <a:prstGeom prst="rect">
            <a:avLst/>
          </a:prstGeom>
        </p:spPr>
      </p:pic>
      <p:sp>
        <p:nvSpPr>
          <p:cNvPr id="3" name="Rectangle 2">
            <a:extLst>
              <a:ext uri="{FF2B5EF4-FFF2-40B4-BE49-F238E27FC236}">
                <a16:creationId xmlns:a16="http://schemas.microsoft.com/office/drawing/2014/main" id="{111E5FD5-5F79-4BB3-8B3E-B28D1646E2D1}"/>
              </a:ext>
            </a:extLst>
          </p:cNvPr>
          <p:cNvSpPr>
            <a:spLocks noGrp="1"/>
          </p:cNvSpPr>
          <p:nvPr/>
        </p:nvSpPr>
        <p:spPr>
          <a:xfrm>
            <a:off x="3829050" y="1333500"/>
            <a:ext cx="6938010" cy="4476750"/>
          </a:xfrm>
          <a:prstGeom prst="rect">
            <a:avLst/>
          </a:prstGeom>
          <a:noFill/>
          <a:ln w="0">
            <a:noFill/>
            <a:prstDash val="solid"/>
          </a:ln>
        </p:spPr>
        <p:txBody>
          <a:bodyPr lIns="91440" tIns="45720" rIns="91440" bIns="45720" anchor="t">
            <a:normAutofit fontScale="92500" lnSpcReduction="20000"/>
          </a:bodyPr>
          <a:lstStyle/>
          <a:p>
            <a:pPr>
              <a:defRPr sz="1350" b="0" i="0">
                <a:solidFill>
                  <a:srgbClr val="111111"/>
                </a:solidFill>
                <a:latin typeface="Arial"/>
                <a:ea typeface="Arial"/>
                <a:cs typeface="Arial"/>
              </a:defRPr>
            </a:pPr>
            <a:r>
              <a:rPr lang="en-US" sz="1500">
                <a:solidFill>
                  <a:srgbClr val="111111"/>
                </a:solidFill>
                <a:latin typeface="Calibri"/>
                <a:ea typeface="Calibri"/>
                <a:cs typeface="Calibri"/>
              </a:rPr>
              <a:t>The </a:t>
            </a:r>
            <a:r>
              <a:rPr lang="en-US" sz="1500" b="0" i="0">
                <a:solidFill>
                  <a:srgbClr val="111111"/>
                </a:solidFill>
                <a:latin typeface="Calibri"/>
                <a:ea typeface="Calibri"/>
                <a:cs typeface="Calibri"/>
              </a:rPr>
              <a:t>Global Week for Action on NCDs </a:t>
            </a:r>
            <a:r>
              <a:rPr lang="en-US" sz="1500">
                <a:solidFill>
                  <a:srgbClr val="111111"/>
                </a:solidFill>
                <a:latin typeface="Calibri"/>
                <a:ea typeface="Calibri"/>
                <a:cs typeface="Calibri"/>
              </a:rPr>
              <a:t>is powered by people. This year, </a:t>
            </a:r>
            <a:r>
              <a:rPr lang="en-US" sz="1500" b="0" i="0">
                <a:solidFill>
                  <a:srgbClr val="111111"/>
                </a:solidFill>
                <a:latin typeface="Calibri"/>
                <a:ea typeface="Calibri"/>
                <a:cs typeface="Calibri"/>
              </a:rPr>
              <a:t>the </a:t>
            </a:r>
            <a:r>
              <a:rPr lang="en-US" sz="1500">
                <a:solidFill>
                  <a:srgbClr val="111111"/>
                </a:solidFill>
                <a:latin typeface="Calibri"/>
                <a:ea typeface="Calibri"/>
                <a:cs typeface="Calibri"/>
              </a:rPr>
              <a:t>NCDA Board </a:t>
            </a:r>
            <a:r>
              <a:rPr lang="en-US" sz="1500" b="0" i="0">
                <a:solidFill>
                  <a:srgbClr val="111111"/>
                </a:solidFill>
                <a:latin typeface="Calibri"/>
                <a:ea typeface="Calibri"/>
                <a:cs typeface="Calibri"/>
              </a:rPr>
              <a:t>of </a:t>
            </a:r>
            <a:r>
              <a:rPr lang="en-US" sz="1500">
                <a:solidFill>
                  <a:srgbClr val="111111"/>
                </a:solidFill>
                <a:latin typeface="Calibri"/>
                <a:ea typeface="Calibri"/>
                <a:cs typeface="Calibri"/>
              </a:rPr>
              <a:t>Directors and staff, </a:t>
            </a:r>
            <a:r>
              <a:rPr lang="en-US" sz="1500" b="0" i="0">
                <a:solidFill>
                  <a:srgbClr val="111111"/>
                </a:solidFill>
                <a:latin typeface="Calibri"/>
                <a:ea typeface="Calibri"/>
                <a:cs typeface="Calibri"/>
              </a:rPr>
              <a:t>our </a:t>
            </a:r>
            <a:r>
              <a:rPr lang="en-US" sz="1500">
                <a:solidFill>
                  <a:srgbClr val="111111"/>
                </a:solidFill>
                <a:latin typeface="Calibri"/>
                <a:ea typeface="Calibri"/>
                <a:cs typeface="Calibri"/>
              </a:rPr>
              <a:t>members </a:t>
            </a:r>
            <a:r>
              <a:rPr lang="en-US" sz="1500" b="0" i="0">
                <a:solidFill>
                  <a:srgbClr val="111111"/>
                </a:solidFill>
                <a:latin typeface="Calibri"/>
                <a:ea typeface="Calibri"/>
                <a:cs typeface="Calibri"/>
              </a:rPr>
              <a:t>and </a:t>
            </a:r>
            <a:r>
              <a:rPr lang="en-US" sz="1500">
                <a:solidFill>
                  <a:srgbClr val="111111"/>
                </a:solidFill>
                <a:latin typeface="Calibri"/>
                <a:ea typeface="Calibri"/>
                <a:cs typeface="Calibri"/>
              </a:rPr>
              <a:t>supporters, national </a:t>
            </a:r>
            <a:r>
              <a:rPr lang="en-US" sz="1500" b="0" i="0">
                <a:solidFill>
                  <a:srgbClr val="111111"/>
                </a:solidFill>
                <a:latin typeface="Calibri"/>
                <a:ea typeface="Calibri"/>
                <a:cs typeface="Calibri"/>
              </a:rPr>
              <a:t>and </a:t>
            </a:r>
            <a:r>
              <a:rPr lang="en-US" sz="1500">
                <a:solidFill>
                  <a:srgbClr val="111111"/>
                </a:solidFill>
                <a:latin typeface="Calibri"/>
                <a:ea typeface="Calibri"/>
                <a:cs typeface="Calibri"/>
              </a:rPr>
              <a:t>regional NCD alliances, Our Views, Our Voices Advisory Committee, NCD diarists</a:t>
            </a:r>
            <a:r>
              <a:rPr lang="en-US" sz="1500" b="0" i="0">
                <a:solidFill>
                  <a:srgbClr val="111111"/>
                </a:solidFill>
                <a:latin typeface="Calibri"/>
                <a:ea typeface="Calibri"/>
                <a:cs typeface="Calibri"/>
              </a:rPr>
              <a:t>, </a:t>
            </a:r>
            <a:r>
              <a:rPr lang="en-US" sz="1500">
                <a:solidFill>
                  <a:srgbClr val="111111"/>
                </a:solidFill>
                <a:latin typeface="Calibri"/>
                <a:ea typeface="Calibri"/>
                <a:cs typeface="Calibri"/>
              </a:rPr>
              <a:t>advocates and partners around </a:t>
            </a:r>
            <a:r>
              <a:rPr lang="en-US" sz="1500" b="0" i="0">
                <a:solidFill>
                  <a:srgbClr val="111111"/>
                </a:solidFill>
                <a:latin typeface="Calibri"/>
                <a:ea typeface="Calibri"/>
                <a:cs typeface="Calibri"/>
              </a:rPr>
              <a:t>the </a:t>
            </a:r>
            <a:r>
              <a:rPr lang="en-US" sz="1500">
                <a:solidFill>
                  <a:srgbClr val="111111"/>
                </a:solidFill>
                <a:latin typeface="Calibri"/>
                <a:ea typeface="Calibri"/>
                <a:cs typeface="Calibri"/>
              </a:rPr>
              <a:t>world each helped bring </a:t>
            </a:r>
            <a:r>
              <a:rPr lang="en-US" sz="1500" b="0" i="0">
                <a:solidFill>
                  <a:srgbClr val="111111"/>
                </a:solidFill>
                <a:latin typeface="Calibri"/>
                <a:ea typeface="Calibri"/>
                <a:cs typeface="Calibri"/>
              </a:rPr>
              <a:t>the </a:t>
            </a:r>
            <a:r>
              <a:rPr lang="en-US" sz="1500">
                <a:solidFill>
                  <a:srgbClr val="111111"/>
                </a:solidFill>
                <a:latin typeface="Calibri"/>
                <a:ea typeface="Calibri"/>
                <a:cs typeface="Calibri"/>
              </a:rPr>
              <a:t>campaign </a:t>
            </a:r>
            <a:r>
              <a:rPr lang="en-US" sz="1500" b="0" i="0">
                <a:solidFill>
                  <a:srgbClr val="111111"/>
                </a:solidFill>
                <a:latin typeface="Calibri"/>
                <a:ea typeface="Calibri"/>
                <a:cs typeface="Calibri"/>
              </a:rPr>
              <a:t>to </a:t>
            </a:r>
            <a:r>
              <a:rPr lang="en-US" sz="1500">
                <a:solidFill>
                  <a:srgbClr val="111111"/>
                </a:solidFill>
                <a:latin typeface="Calibri"/>
                <a:ea typeface="Calibri"/>
                <a:cs typeface="Calibri"/>
              </a:rPr>
              <a:t>life.</a:t>
            </a:r>
            <a:endParaRPr lang="en-US" sz="1500" b="0" i="0">
              <a:solidFill>
                <a:srgbClr val="111111"/>
              </a:solidFill>
              <a:latin typeface="Calibri"/>
              <a:ea typeface="Calibri"/>
              <a:cs typeface="Calibri"/>
            </a:endParaRPr>
          </a:p>
          <a:p>
            <a:endParaRPr lang="en-US" sz="1500" b="0" i="0">
              <a:solidFill>
                <a:srgbClr val="111111"/>
              </a:solidFill>
              <a:latin typeface="Calibri"/>
              <a:ea typeface="Calibri"/>
              <a:cs typeface="Calibri"/>
            </a:endParaRPr>
          </a:p>
          <a:p>
            <a:pPr>
              <a:defRPr sz="1350" b="0" i="0">
                <a:solidFill>
                  <a:srgbClr val="111111"/>
                </a:solidFill>
                <a:latin typeface="Arial"/>
                <a:ea typeface="Arial"/>
                <a:cs typeface="Arial"/>
              </a:defRPr>
            </a:pPr>
            <a:r>
              <a:rPr lang="en-US" sz="1500">
                <a:solidFill>
                  <a:srgbClr val="111111"/>
                </a:solidFill>
                <a:latin typeface="Calibri"/>
                <a:ea typeface="Calibri"/>
                <a:cs typeface="Calibri"/>
              </a:rPr>
              <a:t>The week opened with a World Tour of videos from members and supporters</a:t>
            </a:r>
            <a:r>
              <a:rPr lang="en-US" sz="1500" b="0" i="0">
                <a:solidFill>
                  <a:srgbClr val="111111"/>
                </a:solidFill>
                <a:latin typeface="Calibri"/>
                <a:ea typeface="Calibri"/>
                <a:cs typeface="Calibri"/>
              </a:rPr>
              <a:t>, </a:t>
            </a:r>
            <a:r>
              <a:rPr lang="en-US" sz="1500">
                <a:solidFill>
                  <a:srgbClr val="111111"/>
                </a:solidFill>
                <a:latin typeface="Calibri"/>
                <a:ea typeface="Calibri"/>
                <a:cs typeface="Calibri"/>
              </a:rPr>
              <a:t>carrying voices and perspectives from across our global community. At </a:t>
            </a:r>
            <a:r>
              <a:rPr lang="en-US" sz="1500" b="0" i="0">
                <a:solidFill>
                  <a:srgbClr val="111111"/>
                </a:solidFill>
                <a:latin typeface="Calibri"/>
                <a:ea typeface="Calibri"/>
                <a:cs typeface="Calibri"/>
              </a:rPr>
              <a:t>the </a:t>
            </a:r>
            <a:r>
              <a:rPr lang="en-US" sz="1500">
                <a:solidFill>
                  <a:srgbClr val="111111"/>
                </a:solidFill>
                <a:latin typeface="Calibri"/>
                <a:ea typeface="Calibri"/>
                <a:cs typeface="Calibri"/>
              </a:rPr>
              <a:t>time of writing, </a:t>
            </a:r>
            <a:r>
              <a:rPr lang="en-US" sz="1500" b="0" i="0">
                <a:solidFill>
                  <a:srgbClr val="111111"/>
                </a:solidFill>
                <a:latin typeface="Calibri"/>
                <a:ea typeface="Calibri"/>
                <a:cs typeface="Calibri"/>
              </a:rPr>
              <a:t>more than </a:t>
            </a:r>
            <a:r>
              <a:rPr lang="en-US" sz="1500">
                <a:solidFill>
                  <a:srgbClr val="111111"/>
                </a:solidFill>
                <a:latin typeface="Calibri"/>
                <a:ea typeface="Calibri"/>
                <a:cs typeface="Calibri"/>
              </a:rPr>
              <a:t>380 events and activities had been captured worldwide, with new reports still coming in</a:t>
            </a:r>
            <a:r>
              <a:rPr lang="en-US" sz="1500" b="0" i="0">
                <a:solidFill>
                  <a:srgbClr val="111111"/>
                </a:solidFill>
                <a:latin typeface="Calibri"/>
                <a:ea typeface="Calibri"/>
                <a:cs typeface="Calibri"/>
              </a:rPr>
              <a:t>. </a:t>
            </a:r>
            <a:r>
              <a:rPr lang="en-US" sz="1500">
                <a:solidFill>
                  <a:srgbClr val="111111"/>
                </a:solidFill>
                <a:latin typeface="Calibri"/>
                <a:ea typeface="Calibri"/>
                <a:cs typeface="Calibri"/>
              </a:rPr>
              <a:t>Stories</a:t>
            </a:r>
            <a:r>
              <a:rPr lang="en-US" sz="1500" b="0" i="0">
                <a:solidFill>
                  <a:srgbClr val="111111"/>
                </a:solidFill>
                <a:latin typeface="Calibri"/>
                <a:ea typeface="Calibri"/>
                <a:cs typeface="Calibri"/>
              </a:rPr>
              <a:t>, </a:t>
            </a:r>
            <a:r>
              <a:rPr lang="en-US" sz="1500">
                <a:solidFill>
                  <a:srgbClr val="111111"/>
                </a:solidFill>
                <a:latin typeface="Calibri"/>
                <a:ea typeface="Calibri"/>
                <a:cs typeface="Calibri"/>
              </a:rPr>
              <a:t>resources </a:t>
            </a:r>
            <a:r>
              <a:rPr lang="en-US" sz="1500" b="0" i="0">
                <a:solidFill>
                  <a:srgbClr val="111111"/>
                </a:solidFill>
                <a:latin typeface="Calibri"/>
                <a:ea typeface="Calibri"/>
                <a:cs typeface="Calibri"/>
              </a:rPr>
              <a:t>and </a:t>
            </a:r>
            <a:r>
              <a:rPr lang="en-US" sz="1500">
                <a:solidFill>
                  <a:srgbClr val="111111"/>
                </a:solidFill>
                <a:latin typeface="Calibri"/>
                <a:ea typeface="Calibri"/>
                <a:cs typeface="Calibri"/>
              </a:rPr>
              <a:t>advocacy throughout the week kept </a:t>
            </a:r>
            <a:r>
              <a:rPr lang="en-US" sz="1500" b="0" i="0">
                <a:solidFill>
                  <a:srgbClr val="111111"/>
                </a:solidFill>
                <a:latin typeface="Calibri"/>
                <a:ea typeface="Calibri"/>
                <a:cs typeface="Calibri"/>
              </a:rPr>
              <a:t>the experiences of people living with NCDs at the </a:t>
            </a:r>
            <a:r>
              <a:rPr lang="en-US" sz="1500">
                <a:solidFill>
                  <a:srgbClr val="111111"/>
                </a:solidFill>
                <a:latin typeface="Calibri"/>
                <a:ea typeface="Calibri"/>
                <a:cs typeface="Calibri"/>
              </a:rPr>
              <a:t>heart </a:t>
            </a:r>
            <a:r>
              <a:rPr lang="en-US" sz="1500" b="0" i="0">
                <a:solidFill>
                  <a:srgbClr val="111111"/>
                </a:solidFill>
                <a:latin typeface="Calibri"/>
                <a:ea typeface="Calibri"/>
                <a:cs typeface="Calibri"/>
              </a:rPr>
              <a:t>of the </a:t>
            </a:r>
            <a:r>
              <a:rPr lang="en-US" sz="1500">
                <a:solidFill>
                  <a:srgbClr val="111111"/>
                </a:solidFill>
                <a:latin typeface="Calibri"/>
                <a:ea typeface="Calibri"/>
                <a:cs typeface="Calibri"/>
              </a:rPr>
              <a:t>campaign</a:t>
            </a:r>
            <a:r>
              <a:rPr lang="en-US" sz="1500" b="0" i="0">
                <a:solidFill>
                  <a:srgbClr val="111111"/>
                </a:solidFill>
                <a:latin typeface="Calibri"/>
                <a:ea typeface="Calibri"/>
                <a:cs typeface="Calibri"/>
              </a:rPr>
              <a:t>.</a:t>
            </a:r>
            <a:endParaRPr lang="en-US" sz="1500">
              <a:solidFill>
                <a:srgbClr val="111111"/>
              </a:solidFill>
              <a:latin typeface="Calibri"/>
              <a:ea typeface="Calibri"/>
              <a:cs typeface="Calibri"/>
            </a:endParaRPr>
          </a:p>
          <a:p>
            <a:pPr>
              <a:defRPr sz="1350" b="0" i="0">
                <a:solidFill>
                  <a:srgbClr val="111111"/>
                </a:solidFill>
                <a:latin typeface="Arial"/>
                <a:ea typeface="Arial"/>
                <a:cs typeface="Arial"/>
              </a:defRPr>
            </a:pPr>
            <a:endParaRPr lang="en-US" sz="1500">
              <a:solidFill>
                <a:srgbClr val="111111"/>
              </a:solidFill>
              <a:latin typeface="Calibri"/>
              <a:ea typeface="Calibri"/>
              <a:cs typeface="Calibri"/>
            </a:endParaRPr>
          </a:p>
          <a:p>
            <a:pPr>
              <a:defRPr sz="1350" b="0" i="0">
                <a:solidFill>
                  <a:srgbClr val="111111"/>
                </a:solidFill>
                <a:latin typeface="Arial"/>
                <a:ea typeface="Arial"/>
                <a:cs typeface="Arial"/>
              </a:defRPr>
            </a:pPr>
            <a:r>
              <a:rPr lang="en-US" sz="1500" b="0" i="0">
                <a:solidFill>
                  <a:srgbClr val="111111"/>
                </a:solidFill>
                <a:latin typeface="Calibri"/>
                <a:ea typeface="Calibri"/>
                <a:cs typeface="Calibri"/>
              </a:rPr>
              <a:t>The </a:t>
            </a:r>
            <a:r>
              <a:rPr lang="en-US" sz="1500">
                <a:solidFill>
                  <a:srgbClr val="111111"/>
                </a:solidFill>
                <a:latin typeface="Calibri"/>
                <a:ea typeface="Calibri"/>
                <a:cs typeface="Calibri"/>
              </a:rPr>
              <a:t>postponement </a:t>
            </a:r>
            <a:r>
              <a:rPr lang="en-US" sz="1500" b="0" i="0">
                <a:solidFill>
                  <a:srgbClr val="111111"/>
                </a:solidFill>
                <a:latin typeface="Calibri"/>
                <a:ea typeface="Calibri"/>
                <a:cs typeface="Calibri"/>
              </a:rPr>
              <a:t>of the </a:t>
            </a:r>
            <a:r>
              <a:rPr lang="en-US" sz="1500">
                <a:solidFill>
                  <a:srgbClr val="111111"/>
                </a:solidFill>
                <a:latin typeface="Calibri"/>
                <a:ea typeface="Calibri"/>
                <a:cs typeface="Calibri"/>
              </a:rPr>
              <a:t>3rd International Dialogue on Sustainable Financing for NCDs and Mental Health changed the campaign’s immediate destination</a:t>
            </a:r>
            <a:r>
              <a:rPr lang="en-US" sz="1500" b="0" i="0">
                <a:solidFill>
                  <a:srgbClr val="111111"/>
                </a:solidFill>
                <a:latin typeface="Calibri"/>
                <a:ea typeface="Calibri"/>
                <a:cs typeface="Calibri"/>
              </a:rPr>
              <a:t>, but </a:t>
            </a:r>
            <a:r>
              <a:rPr lang="en-US" sz="1500">
                <a:solidFill>
                  <a:srgbClr val="111111"/>
                </a:solidFill>
                <a:latin typeface="Calibri"/>
                <a:ea typeface="Calibri"/>
                <a:cs typeface="Calibri"/>
              </a:rPr>
              <a:t>not its urgency. The launch of the NCD Financing Tracker marked the next step on the Road to Manila and created a new opportunity for our global network to document and encourage progress on NCD financing</a:t>
            </a:r>
            <a:r>
              <a:rPr lang="en-US" sz="1500" b="0" i="0">
                <a:solidFill>
                  <a:srgbClr val="111111"/>
                </a:solidFill>
                <a:latin typeface="Calibri"/>
                <a:ea typeface="Calibri"/>
                <a:cs typeface="Calibri"/>
              </a:rPr>
              <a:t>.</a:t>
            </a:r>
          </a:p>
          <a:p>
            <a:endParaRPr lang="en-US" sz="1500" b="0" i="0">
              <a:solidFill>
                <a:srgbClr val="111111"/>
              </a:solidFill>
              <a:latin typeface="Calibri"/>
              <a:ea typeface="Calibri"/>
              <a:cs typeface="Calibri"/>
            </a:endParaRPr>
          </a:p>
          <a:p>
            <a:pPr>
              <a:defRPr sz="1350" b="0" i="0">
                <a:solidFill>
                  <a:srgbClr val="111111"/>
                </a:solidFill>
                <a:latin typeface="Arial"/>
                <a:ea typeface="Arial"/>
                <a:cs typeface="Arial"/>
              </a:defRPr>
            </a:pPr>
            <a:r>
              <a:rPr lang="en-US" sz="1500">
                <a:solidFill>
                  <a:srgbClr val="000000"/>
                </a:solidFill>
                <a:latin typeface="Calibri"/>
                <a:ea typeface="Calibri"/>
                <a:cs typeface="Calibri"/>
              </a:rPr>
              <a:t>None of </a:t>
            </a:r>
            <a:r>
              <a:rPr lang="en-US" sz="1500" b="0" i="0">
                <a:solidFill>
                  <a:srgbClr val="000000"/>
                </a:solidFill>
                <a:latin typeface="Calibri"/>
                <a:ea typeface="Calibri"/>
                <a:cs typeface="Calibri"/>
              </a:rPr>
              <a:t>this </a:t>
            </a:r>
            <a:r>
              <a:rPr lang="en-US" sz="1500">
                <a:solidFill>
                  <a:srgbClr val="000000"/>
                </a:solidFill>
                <a:latin typeface="Calibri"/>
                <a:ea typeface="Calibri"/>
                <a:cs typeface="Calibri"/>
              </a:rPr>
              <a:t>would have been possible without you. Whether you shared a story</a:t>
            </a:r>
            <a:r>
              <a:rPr lang="en-US" sz="1500" b="0" i="0">
                <a:solidFill>
                  <a:srgbClr val="000000"/>
                </a:solidFill>
                <a:latin typeface="Calibri"/>
                <a:ea typeface="Calibri"/>
                <a:cs typeface="Calibri"/>
              </a:rPr>
              <a:t>, </a:t>
            </a:r>
            <a:r>
              <a:rPr lang="en-US" sz="1500" err="1">
                <a:solidFill>
                  <a:srgbClr val="000000"/>
                </a:solidFill>
                <a:latin typeface="Calibri"/>
                <a:ea typeface="Calibri"/>
                <a:cs typeface="Calibri"/>
              </a:rPr>
              <a:t>organised</a:t>
            </a:r>
            <a:r>
              <a:rPr lang="en-US" sz="1500">
                <a:solidFill>
                  <a:srgbClr val="000000"/>
                </a:solidFill>
                <a:latin typeface="Calibri"/>
                <a:ea typeface="Calibri"/>
                <a:cs typeface="Calibri"/>
              </a:rPr>
              <a:t> an activity</a:t>
            </a:r>
            <a:r>
              <a:rPr lang="en-US" sz="1500" b="0" i="0">
                <a:solidFill>
                  <a:srgbClr val="000000"/>
                </a:solidFill>
                <a:latin typeface="Calibri"/>
                <a:ea typeface="Calibri"/>
                <a:cs typeface="Calibri"/>
              </a:rPr>
              <a:t>, </a:t>
            </a:r>
            <a:r>
              <a:rPr lang="en-US" sz="1500">
                <a:solidFill>
                  <a:srgbClr val="000000"/>
                </a:solidFill>
                <a:latin typeface="Calibri"/>
                <a:ea typeface="Calibri"/>
                <a:cs typeface="Calibri"/>
              </a:rPr>
              <a:t>contributed your expertise</a:t>
            </a:r>
            <a:r>
              <a:rPr lang="en-US" sz="1500" b="0" i="0">
                <a:solidFill>
                  <a:srgbClr val="000000"/>
                </a:solidFill>
                <a:latin typeface="Calibri"/>
                <a:ea typeface="Calibri"/>
                <a:cs typeface="Calibri"/>
              </a:rPr>
              <a:t>, </a:t>
            </a:r>
            <a:r>
              <a:rPr lang="en-US" sz="1500">
                <a:solidFill>
                  <a:srgbClr val="000000"/>
                </a:solidFill>
                <a:latin typeface="Calibri"/>
                <a:ea typeface="Calibri"/>
                <a:cs typeface="Calibri"/>
              </a:rPr>
              <a:t>amplified the campaign or supported it in other </a:t>
            </a:r>
            <a:r>
              <a:rPr lang="en-US" sz="1500" b="0" i="0">
                <a:solidFill>
                  <a:srgbClr val="000000"/>
                </a:solidFill>
                <a:latin typeface="Calibri"/>
                <a:ea typeface="Calibri"/>
                <a:cs typeface="Calibri"/>
              </a:rPr>
              <a:t>ways, </a:t>
            </a:r>
            <a:r>
              <a:rPr lang="en-US" sz="1500">
                <a:solidFill>
                  <a:srgbClr val="000000"/>
                </a:solidFill>
                <a:latin typeface="Calibri"/>
                <a:ea typeface="Calibri"/>
                <a:cs typeface="Calibri"/>
              </a:rPr>
              <a:t>you gave the Global Week its reach, relevance </a:t>
            </a:r>
            <a:r>
              <a:rPr lang="en-US" sz="1500" b="0" i="0">
                <a:solidFill>
                  <a:srgbClr val="000000"/>
                </a:solidFill>
                <a:latin typeface="Calibri"/>
                <a:ea typeface="Calibri"/>
                <a:cs typeface="Calibri"/>
              </a:rPr>
              <a:t>and </a:t>
            </a:r>
            <a:r>
              <a:rPr lang="en-US" sz="1500">
                <a:solidFill>
                  <a:srgbClr val="000000"/>
                </a:solidFill>
                <a:latin typeface="Calibri"/>
                <a:ea typeface="Calibri"/>
                <a:cs typeface="Calibri"/>
              </a:rPr>
              <a:t>strength</a:t>
            </a:r>
            <a:r>
              <a:rPr lang="en-US" sz="1500" b="0" i="0">
                <a:solidFill>
                  <a:srgbClr val="000000"/>
                </a:solidFill>
                <a:latin typeface="Calibri"/>
                <a:ea typeface="Calibri"/>
                <a:cs typeface="Calibri"/>
              </a:rPr>
              <a:t>.</a:t>
            </a:r>
          </a:p>
          <a:p>
            <a:endParaRPr lang="en-US" sz="1500">
              <a:solidFill>
                <a:srgbClr val="000000"/>
              </a:solidFill>
              <a:latin typeface="Calibri"/>
              <a:ea typeface="Calibri"/>
              <a:cs typeface="Calibri"/>
            </a:endParaRPr>
          </a:p>
          <a:p>
            <a:r>
              <a:rPr lang="en-US" sz="1500">
                <a:solidFill>
                  <a:srgbClr val="000000"/>
                </a:solidFill>
                <a:latin typeface="Calibri"/>
                <a:ea typeface="Calibri"/>
                <a:cs typeface="Calibri"/>
              </a:rPr>
              <a:t>What made </a:t>
            </a:r>
            <a:r>
              <a:rPr lang="en-US" sz="1500" b="0" i="0">
                <a:solidFill>
                  <a:srgbClr val="000000"/>
                </a:solidFill>
                <a:latin typeface="Calibri"/>
                <a:ea typeface="Calibri"/>
                <a:cs typeface="Calibri"/>
              </a:rPr>
              <a:t>this </a:t>
            </a:r>
            <a:r>
              <a:rPr lang="en-US" sz="1500">
                <a:solidFill>
                  <a:srgbClr val="000000"/>
                </a:solidFill>
                <a:latin typeface="Calibri"/>
                <a:ea typeface="Calibri"/>
                <a:cs typeface="Calibri"/>
              </a:rPr>
              <a:t>year’s Global Week so powerful was not any single activity, voice or </a:t>
            </a:r>
            <a:r>
              <a:rPr lang="en-US" sz="1500" err="1">
                <a:solidFill>
                  <a:srgbClr val="000000"/>
                </a:solidFill>
                <a:latin typeface="Calibri"/>
                <a:ea typeface="Calibri"/>
                <a:cs typeface="Calibri"/>
              </a:rPr>
              <a:t>organisation</a:t>
            </a:r>
            <a:r>
              <a:rPr lang="en-US" sz="1500" b="0" i="0">
                <a:solidFill>
                  <a:srgbClr val="000000"/>
                </a:solidFill>
                <a:latin typeface="Calibri"/>
                <a:ea typeface="Calibri"/>
                <a:cs typeface="Calibri"/>
              </a:rPr>
              <a:t>, </a:t>
            </a:r>
            <a:r>
              <a:rPr lang="en-US" sz="1500">
                <a:solidFill>
                  <a:srgbClr val="000000"/>
                </a:solidFill>
                <a:latin typeface="Calibri"/>
                <a:ea typeface="Calibri"/>
                <a:cs typeface="Calibri"/>
              </a:rPr>
              <a:t>but the way each contribution strengthened the whole</a:t>
            </a:r>
            <a:r>
              <a:rPr lang="en-US" sz="1500" b="0" i="0">
                <a:solidFill>
                  <a:srgbClr val="000000"/>
                </a:solidFill>
                <a:latin typeface="Calibri"/>
                <a:ea typeface="Calibri"/>
                <a:cs typeface="Calibri"/>
              </a:rPr>
              <a:t>.</a:t>
            </a:r>
            <a:endParaRPr lang="en-US"/>
          </a:p>
          <a:p>
            <a:pPr algn="l">
              <a:defRPr sz="1350" b="0" i="0">
                <a:solidFill>
                  <a:srgbClr val="111111"/>
                </a:solidFill>
                <a:latin typeface="Arial"/>
                <a:ea typeface="Arial"/>
                <a:cs typeface="Arial"/>
              </a:defRPr>
            </a:pPr>
            <a:endParaRPr lang="en-US" sz="1350" b="0" i="0">
              <a:solidFill>
                <a:srgbClr val="111111"/>
              </a:solidFill>
              <a:latin typeface="Calibri"/>
              <a:ea typeface="Calibri"/>
              <a:cs typeface="Calibri"/>
            </a:endParaRPr>
          </a:p>
        </p:txBody>
      </p:sp>
      <p:sp>
        <p:nvSpPr>
          <p:cNvPr id="4" name="Rectangle 3">
            <a:extLst>
              <a:ext uri="{FF2B5EF4-FFF2-40B4-BE49-F238E27FC236}">
                <a16:creationId xmlns:a16="http://schemas.microsoft.com/office/drawing/2014/main" id="{A6AD3C94-1300-43AE-82D8-92FB6044B7A0}"/>
              </a:ext>
            </a:extLst>
          </p:cNvPr>
          <p:cNvSpPr>
            <a:spLocks noGrp="1"/>
          </p:cNvSpPr>
          <p:nvPr/>
        </p:nvSpPr>
        <p:spPr>
          <a:xfrm>
            <a:off x="3829050" y="5433927"/>
            <a:ext cx="2266950" cy="704850"/>
          </a:xfrm>
          <a:prstGeom prst="rect">
            <a:avLst/>
          </a:prstGeom>
          <a:noFill/>
          <a:ln w="0">
            <a:noFill/>
            <a:prstDash val="solid"/>
          </a:ln>
        </p:spPr>
        <p:txBody>
          <a:bodyPr lIns="91440" tIns="45720" rIns="91440" bIns="45720" anchor="t">
            <a:normAutofit/>
          </a:bodyPr>
          <a:lstStyle/>
          <a:p>
            <a:pPr algn="l">
              <a:defRPr sz="1275" b="1" i="0">
                <a:solidFill>
                  <a:srgbClr val="111111"/>
                </a:solidFill>
                <a:latin typeface="Arial"/>
                <a:ea typeface="Arial"/>
                <a:cs typeface="Arial"/>
              </a:defRPr>
            </a:pPr>
            <a:r>
              <a:rPr lang="en-US" sz="1250" b="1" i="0">
                <a:solidFill>
                  <a:srgbClr val="111111"/>
                </a:solidFill>
                <a:latin typeface="Calibri"/>
                <a:ea typeface="Calibri"/>
                <a:cs typeface="Calibri"/>
              </a:rPr>
              <a:t>Katie Dain, CEO, NCD Alliance</a:t>
            </a:r>
          </a:p>
          <a:p>
            <a:pPr algn="l">
              <a:defRPr sz="1275" b="1" i="0">
                <a:solidFill>
                  <a:srgbClr val="111111"/>
                </a:solidFill>
                <a:latin typeface="Arial"/>
                <a:ea typeface="Arial"/>
                <a:cs typeface="Arial"/>
              </a:defRPr>
            </a:pPr>
            <a:r>
              <a:rPr lang="en-US" sz="1250" b="1" i="0">
                <a:solidFill>
                  <a:srgbClr val="111111"/>
                </a:solidFill>
                <a:latin typeface="Calibri"/>
                <a:ea typeface="Calibri"/>
                <a:cs typeface="Calibri"/>
              </a:rPr>
              <a:t>Geneva, </a:t>
            </a:r>
            <a:r>
              <a:rPr lang="en-US" sz="1250" b="1">
                <a:solidFill>
                  <a:srgbClr val="111111"/>
                </a:solidFill>
                <a:latin typeface="Calibri"/>
                <a:ea typeface="Calibri"/>
                <a:cs typeface="Calibri"/>
              </a:rPr>
              <a:t>October</a:t>
            </a:r>
            <a:r>
              <a:rPr lang="en-US" sz="1250" b="1" i="0">
                <a:solidFill>
                  <a:srgbClr val="111111"/>
                </a:solidFill>
                <a:latin typeface="Calibri"/>
                <a:ea typeface="Calibri"/>
                <a:cs typeface="Calibri"/>
              </a:rPr>
              <a:t> 2026</a:t>
            </a:r>
          </a:p>
        </p:txBody>
      </p:sp>
      <p:sp>
        <p:nvSpPr>
          <p:cNvPr id="5" name="Rectangle 4">
            <a:extLst>
              <a:ext uri="{FF2B5EF4-FFF2-40B4-BE49-F238E27FC236}">
                <a16:creationId xmlns:a16="http://schemas.microsoft.com/office/drawing/2014/main" id="{721BCE5C-D286-4ADB-8D15-EFAE4C4E31CC}"/>
              </a:ext>
            </a:extLst>
          </p:cNvPr>
          <p:cNvSpPr>
            <a:spLocks noGrp="1"/>
          </p:cNvSpPr>
          <p:nvPr/>
        </p:nvSpPr>
        <p:spPr>
          <a:xfrm>
            <a:off x="685800" y="6819900"/>
            <a:ext cx="4953000" cy="190500"/>
          </a:xfrm>
          <a:prstGeom prst="rect">
            <a:avLst/>
          </a:prstGeom>
          <a:noFill/>
          <a:ln w="0">
            <a:noFill/>
            <a:prstDash val="solid"/>
          </a:ln>
        </p:spPr>
        <p:txBody>
          <a:bodyPr anchor="ctr">
            <a:normAutofit fontScale="87222" lnSpcReduction="20000"/>
          </a:bodyPr>
          <a:lstStyle/>
          <a:p>
            <a:pPr algn="l">
              <a:defRPr sz="900" b="0" i="0">
                <a:solidFill>
                  <a:srgbClr val="777777"/>
                </a:solidFill>
                <a:latin typeface="Arial"/>
                <a:ea typeface="Arial"/>
                <a:cs typeface="Arial"/>
              </a:defRPr>
            </a:pPr>
            <a:r>
              <a:rPr sz="900" b="0" i="0">
                <a:solidFill>
                  <a:srgbClr val="777777"/>
                </a:solidFill>
                <a:latin typeface="Arial"/>
                <a:ea typeface="Arial"/>
                <a:cs typeface="Arial"/>
              </a:rPr>
              <a:t>2026 Global Week for Action Impact Report</a:t>
            </a:r>
          </a:p>
        </p:txBody>
      </p:sp>
      <p:sp>
        <p:nvSpPr>
          <p:cNvPr id="6" name="Rectangle 5">
            <a:extLst>
              <a:ext uri="{FF2B5EF4-FFF2-40B4-BE49-F238E27FC236}">
                <a16:creationId xmlns:a16="http://schemas.microsoft.com/office/drawing/2014/main" id="{64A1AB22-E678-4978-B9B3-EE7B5AE3A3C7}"/>
              </a:ext>
            </a:extLst>
          </p:cNvPr>
          <p:cNvSpPr>
            <a:spLocks noGrp="1"/>
          </p:cNvSpPr>
          <p:nvPr/>
        </p:nvSpPr>
        <p:spPr>
          <a:xfrm>
            <a:off x="11191875" y="6819900"/>
            <a:ext cx="304800" cy="190500"/>
          </a:xfrm>
          <a:prstGeom prst="rect">
            <a:avLst/>
          </a:prstGeom>
          <a:noFill/>
          <a:ln w="0">
            <a:noFill/>
            <a:prstDash val="solid"/>
          </a:ln>
        </p:spPr>
        <p:txBody>
          <a:bodyPr anchor="ctr">
            <a:normAutofit fontScale="87222" lnSpcReduction="20000"/>
          </a:bodyPr>
          <a:lstStyle/>
          <a:p>
            <a:pPr algn="r">
              <a:defRPr sz="900" b="0" i="0">
                <a:solidFill>
                  <a:srgbClr val="777777"/>
                </a:solidFill>
                <a:latin typeface="Arial"/>
                <a:ea typeface="Arial"/>
                <a:cs typeface="Arial"/>
              </a:defRPr>
            </a:pPr>
            <a:r>
              <a:rPr sz="900" b="0" i="0">
                <a:solidFill>
                  <a:srgbClr val="777777"/>
                </a:solidFill>
                <a:latin typeface="Arial"/>
                <a:ea typeface="Arial"/>
                <a:cs typeface="Arial"/>
              </a:rPr>
              <a:t>4</a:t>
            </a:r>
          </a:p>
        </p:txBody>
      </p:sp>
      <p:sp>
        <p:nvSpPr>
          <p:cNvPr id="2" name="Rectangle 1">
            <a:extLst>
              <a:ext uri="{FF2B5EF4-FFF2-40B4-BE49-F238E27FC236}">
                <a16:creationId xmlns:a16="http://schemas.microsoft.com/office/drawing/2014/main" id="{010B9AEE-1E69-BE34-BA8B-9CCBB61CF425}"/>
              </a:ext>
            </a:extLst>
          </p:cNvPr>
          <p:cNvSpPr/>
          <p:nvPr/>
        </p:nvSpPr>
        <p:spPr>
          <a:xfrm>
            <a:off x="0" y="-28746"/>
            <a:ext cx="12192000" cy="7200900"/>
          </a:xfrm>
          <a:prstGeom prst="rect">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AB5F5791-E517-FFE0-A786-7AA62E46C75A}"/>
              </a:ext>
            </a:extLst>
          </p:cNvPr>
          <p:cNvSpPr/>
          <p:nvPr/>
        </p:nvSpPr>
        <p:spPr>
          <a:xfrm>
            <a:off x="0" y="0"/>
            <a:ext cx="12192000" cy="7200900"/>
          </a:xfrm>
          <a:prstGeom prst="rect">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344552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slide-title">
            <a:extLst>
              <a:ext uri="{FF2B5EF4-FFF2-40B4-BE49-F238E27FC236}">
                <a16:creationId xmlns:a16="http://schemas.microsoft.com/office/drawing/2014/main" id="{1395ACE5-2668-4440-B505-3AB79F223E3B}"/>
              </a:ext>
            </a:extLst>
          </p:cNvPr>
          <p:cNvSpPr>
            <a:spLocks noGrp="1"/>
          </p:cNvSpPr>
          <p:nvPr/>
        </p:nvSpPr>
        <p:spPr>
          <a:xfrm>
            <a:off x="542144" y="557212"/>
            <a:ext cx="10820400" cy="590550"/>
          </a:xfrm>
          <a:prstGeom prst="rect">
            <a:avLst/>
          </a:prstGeom>
          <a:noFill/>
          <a:ln w="0">
            <a:noFill/>
            <a:prstDash val="solid"/>
          </a:ln>
        </p:spPr>
        <p:txBody>
          <a:bodyPr anchor="t">
            <a:normAutofit/>
          </a:bodyPr>
          <a:lstStyle/>
          <a:p>
            <a:pPr algn="l">
              <a:defRPr sz="2850" b="1" i="0">
                <a:solidFill>
                  <a:srgbClr val="111111"/>
                </a:solidFill>
                <a:latin typeface="Arial"/>
                <a:ea typeface="Arial"/>
                <a:cs typeface="Arial"/>
              </a:defRPr>
            </a:pPr>
            <a:r>
              <a:rPr sz="2850" b="1" i="0">
                <a:solidFill>
                  <a:srgbClr val="111111"/>
                </a:solidFill>
                <a:latin typeface="Arial"/>
                <a:ea typeface="Arial"/>
                <a:cs typeface="Arial"/>
              </a:rPr>
              <a:t>A SPECIAL THANK YOU TO YOU</a:t>
            </a:r>
          </a:p>
        </p:txBody>
      </p:sp>
      <p:sp>
        <p:nvSpPr>
          <p:cNvPr id="3" name="Rectangle 2">
            <a:extLst>
              <a:ext uri="{FF2B5EF4-FFF2-40B4-BE49-F238E27FC236}">
                <a16:creationId xmlns:a16="http://schemas.microsoft.com/office/drawing/2014/main" id="{51D2949A-AE08-437A-BCA0-B291269002A7}"/>
              </a:ext>
            </a:extLst>
          </p:cNvPr>
          <p:cNvSpPr>
            <a:spLocks noGrp="1"/>
          </p:cNvSpPr>
          <p:nvPr/>
        </p:nvSpPr>
        <p:spPr>
          <a:xfrm>
            <a:off x="542144" y="1333500"/>
            <a:ext cx="11107712" cy="4743450"/>
          </a:xfrm>
          <a:prstGeom prst="rect">
            <a:avLst/>
          </a:prstGeom>
          <a:noFill/>
          <a:ln w="0">
            <a:noFill/>
            <a:prstDash val="solid"/>
          </a:ln>
        </p:spPr>
        <p:txBody>
          <a:bodyPr lIns="91440" tIns="45720" rIns="91440" bIns="45720" anchor="t">
            <a:normAutofit/>
          </a:bodyPr>
          <a:lstStyle/>
          <a:p>
            <a:pPr algn="l">
              <a:defRPr sz="1425" b="0" i="0">
                <a:solidFill>
                  <a:srgbClr val="111111"/>
                </a:solidFill>
                <a:latin typeface="Arial"/>
                <a:ea typeface="Arial"/>
                <a:cs typeface="Arial"/>
              </a:defRPr>
            </a:pPr>
            <a:endParaRPr lang="en-NL" sz="1500" b="1">
              <a:latin typeface="Arial" panose="020B0604020202020204" pitchFamily="34" charset="0"/>
              <a:cs typeface="Arial" panose="020B0604020202020204" pitchFamily="34" charset="0"/>
            </a:endParaRPr>
          </a:p>
          <a:p>
            <a:r>
              <a:rPr lang="en-US" sz="1400">
                <a:solidFill>
                  <a:srgbClr val="111111"/>
                </a:solidFill>
                <a:latin typeface="Calibri"/>
                <a:cs typeface="Calibri"/>
              </a:rPr>
              <a:t>This year’s Global Week for Action on NCDs marks the beginning of the final leg of what has become a three-year Time to Lead campaign. The campaign carried our movement through the fourth UN High-Level Meeting on NCDs and Mental Health (HLM4) and now takes us forward on the Road to Manila, keeping the focus firmly on the financing and leadership needed to turn commitments into action.</a:t>
            </a:r>
            <a:endParaRPr lang="en-US" sz="1400">
              <a:latin typeface="Calibri"/>
              <a:cs typeface="Calibri"/>
            </a:endParaRPr>
          </a:p>
          <a:p>
            <a:endParaRPr lang="en-US" sz="1400">
              <a:latin typeface="Calibri"/>
              <a:cs typeface="Calibri"/>
            </a:endParaRPr>
          </a:p>
          <a:p>
            <a:r>
              <a:rPr lang="en-US" sz="1400">
                <a:solidFill>
                  <a:srgbClr val="111111"/>
                </a:solidFill>
                <a:latin typeface="Calibri"/>
                <a:cs typeface="Calibri"/>
              </a:rPr>
              <a:t>Now in its ninth year, the Global Week has become much more than a single moment of </a:t>
            </a:r>
            <a:r>
              <a:rPr lang="en-US" sz="1400" err="1">
                <a:solidFill>
                  <a:srgbClr val="111111"/>
                </a:solidFill>
                <a:latin typeface="Calibri"/>
                <a:cs typeface="Calibri"/>
              </a:rPr>
              <a:t>mobilisation</a:t>
            </a:r>
            <a:r>
              <a:rPr lang="en-US" sz="1400">
                <a:solidFill>
                  <a:srgbClr val="111111"/>
                </a:solidFill>
                <a:latin typeface="Calibri"/>
                <a:cs typeface="Calibri"/>
              </a:rPr>
              <a:t>. It provides a platform for our community to sustain pressure, share solutions and keep the experiences of people living with NCDs at the </a:t>
            </a:r>
            <a:r>
              <a:rPr lang="en-US" sz="1400" err="1">
                <a:solidFill>
                  <a:srgbClr val="111111"/>
                </a:solidFill>
                <a:latin typeface="Calibri"/>
                <a:cs typeface="Calibri"/>
              </a:rPr>
              <a:t>centre</a:t>
            </a:r>
            <a:r>
              <a:rPr lang="en-US" sz="1400">
                <a:solidFill>
                  <a:srgbClr val="111111"/>
                </a:solidFill>
                <a:latin typeface="Calibri"/>
                <a:cs typeface="Calibri"/>
              </a:rPr>
              <a:t> of the global response. The strength of engagement we have seen from around the world this year reflects a movement that is not only growing in reach, but deepening in commitment.</a:t>
            </a:r>
            <a:endParaRPr lang="en-US" sz="1400">
              <a:latin typeface="Calibri"/>
              <a:cs typeface="Calibri"/>
            </a:endParaRPr>
          </a:p>
          <a:p>
            <a:endParaRPr lang="en-US" sz="1400">
              <a:latin typeface="Calibri"/>
              <a:cs typeface="Calibri"/>
            </a:endParaRPr>
          </a:p>
          <a:p>
            <a:r>
              <a:rPr lang="en-US" sz="1400">
                <a:solidFill>
                  <a:srgbClr val="111111"/>
                </a:solidFill>
                <a:latin typeface="Calibri"/>
                <a:cs typeface="Calibri"/>
              </a:rPr>
              <a:t>As this report shows, the NCD community continues to find new ways to lead, from </a:t>
            </a:r>
            <a:r>
              <a:rPr lang="en-US" sz="1400" err="1">
                <a:solidFill>
                  <a:srgbClr val="111111"/>
                </a:solidFill>
                <a:latin typeface="Calibri"/>
                <a:cs typeface="Calibri"/>
              </a:rPr>
              <a:t>organising</a:t>
            </a:r>
            <a:r>
              <a:rPr lang="en-US" sz="1400">
                <a:solidFill>
                  <a:srgbClr val="111111"/>
                </a:solidFill>
                <a:latin typeface="Calibri"/>
                <a:cs typeface="Calibri"/>
              </a:rPr>
              <a:t> activities and sharing lived experiences to developing practical resources and holding governments accountable. Every contribution adds momentum to the next.</a:t>
            </a:r>
            <a:r>
              <a:rPr lang="en-US" sz="1400">
                <a:latin typeface="Calibri"/>
                <a:cs typeface="Calibri"/>
              </a:rPr>
              <a:t> </a:t>
            </a:r>
            <a:r>
              <a:rPr lang="en-US" sz="1400">
                <a:solidFill>
                  <a:srgbClr val="111111"/>
                </a:solidFill>
                <a:latin typeface="Calibri"/>
                <a:cs typeface="Calibri"/>
              </a:rPr>
              <a:t>As we enter this final stretch of Time to Lead, we do so with renewed determination. The Road to Manila gives us another opportunity to build on what this community has created and press for concrete progress on sustainable financing for NCDs and mental health.</a:t>
            </a:r>
          </a:p>
          <a:p>
            <a:endParaRPr lang="en-NL" sz="1500">
              <a:latin typeface="Arial" panose="020B0604020202020204" pitchFamily="34" charset="0"/>
              <a:cs typeface="Arial" panose="020B0604020202020204" pitchFamily="34" charset="0"/>
            </a:endParaRPr>
          </a:p>
          <a:p>
            <a:pPr>
              <a:defRPr sz="1425" b="0" i="0">
                <a:solidFill>
                  <a:srgbClr val="111111"/>
                </a:solidFill>
                <a:latin typeface="Arial"/>
                <a:ea typeface="Arial"/>
                <a:cs typeface="Arial"/>
              </a:defRPr>
            </a:pPr>
            <a:r>
              <a:rPr lang="en-US" sz="1200" b="1">
                <a:solidFill>
                  <a:srgbClr val="000000"/>
                </a:solidFill>
                <a:latin typeface="Calibri"/>
                <a:ea typeface="Calibri"/>
                <a:cs typeface="Calibri"/>
              </a:rPr>
              <a:t>Gina Sanchez</a:t>
            </a:r>
          </a:p>
          <a:p>
            <a:pPr>
              <a:defRPr sz="1425" b="0" i="0">
                <a:solidFill>
                  <a:srgbClr val="111111"/>
                </a:solidFill>
                <a:latin typeface="Arial"/>
                <a:ea typeface="Arial"/>
                <a:cs typeface="Arial"/>
              </a:defRPr>
            </a:pPr>
            <a:r>
              <a:rPr lang="en-US" sz="1200" b="1">
                <a:solidFill>
                  <a:srgbClr val="000000"/>
                </a:solidFill>
                <a:latin typeface="Calibri"/>
                <a:ea typeface="Calibri"/>
                <a:cs typeface="Calibri"/>
              </a:rPr>
              <a:t>Campaign Coordinator</a:t>
            </a:r>
            <a:endParaRPr lang="en-US" sz="1200" b="1" i="0">
              <a:solidFill>
                <a:srgbClr val="000000"/>
              </a:solidFill>
              <a:latin typeface="Calibri"/>
              <a:ea typeface="Calibri"/>
              <a:cs typeface="Calibri"/>
            </a:endParaRPr>
          </a:p>
          <a:p>
            <a:pPr>
              <a:defRPr sz="1425" b="0" i="0">
                <a:solidFill>
                  <a:srgbClr val="111111"/>
                </a:solidFill>
                <a:latin typeface="Arial"/>
                <a:ea typeface="Arial"/>
                <a:cs typeface="Arial"/>
              </a:defRPr>
            </a:pPr>
            <a:endParaRPr lang="en-US" sz="1425">
              <a:solidFill>
                <a:srgbClr val="111111"/>
              </a:solidFill>
              <a:latin typeface="Arial"/>
              <a:ea typeface="Arial"/>
              <a:cs typeface="Arial"/>
            </a:endParaRPr>
          </a:p>
        </p:txBody>
      </p:sp>
      <p:sp>
        <p:nvSpPr>
          <p:cNvPr id="8" name="Rectangle 7">
            <a:extLst>
              <a:ext uri="{FF2B5EF4-FFF2-40B4-BE49-F238E27FC236}">
                <a16:creationId xmlns:a16="http://schemas.microsoft.com/office/drawing/2014/main" id="{9CFCF656-BC6F-49CD-841B-45238D47AFC8}"/>
              </a:ext>
            </a:extLst>
          </p:cNvPr>
          <p:cNvSpPr>
            <a:spLocks noGrp="1"/>
          </p:cNvSpPr>
          <p:nvPr/>
        </p:nvSpPr>
        <p:spPr>
          <a:xfrm>
            <a:off x="11191875" y="6819900"/>
            <a:ext cx="304800" cy="190500"/>
          </a:xfrm>
          <a:prstGeom prst="rect">
            <a:avLst/>
          </a:prstGeom>
          <a:noFill/>
          <a:ln w="0">
            <a:noFill/>
            <a:prstDash val="solid"/>
          </a:ln>
        </p:spPr>
        <p:txBody>
          <a:bodyPr anchor="ctr">
            <a:normAutofit fontScale="87222" lnSpcReduction="20000"/>
          </a:bodyPr>
          <a:lstStyle/>
          <a:p>
            <a:pPr algn="r">
              <a:defRPr sz="900" b="0" i="0">
                <a:solidFill>
                  <a:srgbClr val="777777"/>
                </a:solidFill>
                <a:latin typeface="Arial"/>
                <a:ea typeface="Arial"/>
                <a:cs typeface="Arial"/>
              </a:defRPr>
            </a:pPr>
            <a:r>
              <a:rPr lang="es-ES" sz="900" b="0" i="0">
                <a:solidFill>
                  <a:srgbClr val="777777"/>
                </a:solidFill>
                <a:latin typeface="Arial"/>
                <a:ea typeface="Arial"/>
                <a:cs typeface="Arial"/>
              </a:rPr>
              <a:t>5</a:t>
            </a:r>
            <a:endParaRPr sz="900" b="0" i="0">
              <a:solidFill>
                <a:srgbClr val="777777"/>
              </a:solidFill>
              <a:latin typeface="Arial"/>
              <a:ea typeface="Arial"/>
              <a:cs typeface="Arial"/>
            </a:endParaRPr>
          </a:p>
        </p:txBody>
      </p:sp>
      <p:pic>
        <p:nvPicPr>
          <p:cNvPr id="4" name="Picture 3">
            <a:extLst>
              <a:ext uri="{FF2B5EF4-FFF2-40B4-BE49-F238E27FC236}">
                <a16:creationId xmlns:a16="http://schemas.microsoft.com/office/drawing/2014/main" id="{772C8959-F034-0B9A-78B7-3EA68AAAC01C}"/>
              </a:ext>
            </a:extLst>
          </p:cNvPr>
          <p:cNvPicPr>
            <a:picLocks noChangeAspect="1"/>
          </p:cNvPicPr>
          <p:nvPr/>
        </p:nvPicPr>
        <p:blipFill>
          <a:blip r:embed="rId3"/>
          <a:stretch>
            <a:fillRect/>
          </a:stretch>
        </p:blipFill>
        <p:spPr>
          <a:xfrm>
            <a:off x="5152675" y="4339971"/>
            <a:ext cx="6353525" cy="2108454"/>
          </a:xfrm>
          <a:prstGeom prst="rect">
            <a:avLst/>
          </a:prstGeom>
        </p:spPr>
      </p:pic>
      <p:sp>
        <p:nvSpPr>
          <p:cNvPr id="5" name="title-rule">
            <a:extLst>
              <a:ext uri="{FF2B5EF4-FFF2-40B4-BE49-F238E27FC236}">
                <a16:creationId xmlns:a16="http://schemas.microsoft.com/office/drawing/2014/main" id="{47F24102-BA93-5E45-414C-9ED91735E799}"/>
              </a:ext>
            </a:extLst>
          </p:cNvPr>
          <p:cNvSpPr>
            <a:spLocks noGrp="1"/>
          </p:cNvSpPr>
          <p:nvPr/>
        </p:nvSpPr>
        <p:spPr>
          <a:xfrm>
            <a:off x="685800" y="1123950"/>
            <a:ext cx="10820400" cy="47625"/>
          </a:xfrm>
          <a:prstGeom prst="rect">
            <a:avLst/>
          </a:prstGeom>
          <a:solidFill>
            <a:srgbClr val="AF0E58"/>
          </a:solidFill>
          <a:ln w="0">
            <a:noFill/>
          </a:ln>
        </p:spPr>
        <p:txBody>
          <a:bodyPr/>
          <a:lstStyle/>
          <a:p>
            <a:endParaRPr lang="en-GB"/>
          </a:p>
        </p:txBody>
      </p:sp>
      <p:sp>
        <p:nvSpPr>
          <p:cNvPr id="6" name="Rectangle 5">
            <a:extLst>
              <a:ext uri="{FF2B5EF4-FFF2-40B4-BE49-F238E27FC236}">
                <a16:creationId xmlns:a16="http://schemas.microsoft.com/office/drawing/2014/main" id="{FED0BFD6-2E50-2B9A-E704-64A665660D87}"/>
              </a:ext>
            </a:extLst>
          </p:cNvPr>
          <p:cNvSpPr/>
          <p:nvPr/>
        </p:nvSpPr>
        <p:spPr>
          <a:xfrm>
            <a:off x="0" y="0"/>
            <a:ext cx="12192000" cy="7200900"/>
          </a:xfrm>
          <a:prstGeom prst="rect">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E9095D52-A4D0-482B-F576-D775FE053FEA}"/>
              </a:ext>
            </a:extLst>
          </p:cNvPr>
          <p:cNvSpPr>
            <a:spLocks noGrp="1"/>
          </p:cNvSpPr>
          <p:nvPr/>
        </p:nvSpPr>
        <p:spPr>
          <a:xfrm>
            <a:off x="685800" y="6826880"/>
            <a:ext cx="4953000" cy="190500"/>
          </a:xfrm>
          <a:prstGeom prst="rect">
            <a:avLst/>
          </a:prstGeom>
          <a:noFill/>
          <a:ln w="0">
            <a:noFill/>
            <a:prstDash val="solid"/>
          </a:ln>
        </p:spPr>
        <p:txBody>
          <a:bodyPr anchor="ctr">
            <a:normAutofit fontScale="87222" lnSpcReduction="20000"/>
          </a:bodyPr>
          <a:lstStyle/>
          <a:p>
            <a:pPr algn="l">
              <a:defRPr sz="900" b="0" i="0">
                <a:solidFill>
                  <a:srgbClr val="777777"/>
                </a:solidFill>
                <a:latin typeface="Arial"/>
                <a:ea typeface="Arial"/>
                <a:cs typeface="Arial"/>
              </a:defRPr>
            </a:pPr>
            <a:r>
              <a:rPr sz="900" b="0" i="0">
                <a:solidFill>
                  <a:srgbClr val="777777"/>
                </a:solidFill>
                <a:latin typeface="Arial"/>
                <a:ea typeface="Arial"/>
                <a:cs typeface="Arial"/>
              </a:rPr>
              <a:t>2026 Global Week for Action Impact Report</a:t>
            </a:r>
          </a:p>
        </p:txBody>
      </p:sp>
    </p:spTree>
    <p:extLst>
      <p:ext uri="{BB962C8B-B14F-4D97-AF65-F5344CB8AC3E}">
        <p14:creationId xmlns:p14="http://schemas.microsoft.com/office/powerpoint/2010/main" val="632216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title">
            <a:extLst>
              <a:ext uri="{FF2B5EF4-FFF2-40B4-BE49-F238E27FC236}">
                <a16:creationId xmlns:a16="http://schemas.microsoft.com/office/drawing/2014/main" id="{3F2BD940-7877-4D2C-53CB-2CF8F69F6E04}"/>
              </a:ext>
            </a:extLst>
          </p:cNvPr>
          <p:cNvSpPr>
            <a:spLocks noGrp="1"/>
          </p:cNvSpPr>
          <p:nvPr/>
        </p:nvSpPr>
        <p:spPr>
          <a:xfrm>
            <a:off x="685800" y="438150"/>
            <a:ext cx="4244378" cy="590550"/>
          </a:xfrm>
          <a:prstGeom prst="rect">
            <a:avLst/>
          </a:prstGeom>
          <a:noFill/>
          <a:ln w="0">
            <a:noFill/>
            <a:prstDash val="solid"/>
          </a:ln>
        </p:spPr>
        <p:txBody>
          <a:bodyPr lIns="91440" tIns="45720" rIns="91440" bIns="45720" anchor="t">
            <a:normAutofit fontScale="92500"/>
          </a:bodyPr>
          <a:lstStyle/>
          <a:p>
            <a:pPr algn="l">
              <a:defRPr sz="2850" b="1" i="0">
                <a:solidFill>
                  <a:srgbClr val="111111"/>
                </a:solidFill>
                <a:latin typeface="Arial"/>
                <a:ea typeface="Arial"/>
                <a:cs typeface="Arial"/>
              </a:defRPr>
            </a:pPr>
            <a:r>
              <a:rPr lang="en-GB" sz="2850" b="1">
                <a:solidFill>
                  <a:srgbClr val="111111"/>
                </a:solidFill>
                <a:latin typeface="Arial"/>
                <a:cs typeface="Arial"/>
              </a:rPr>
              <a:t>ACKNOWLEDGEMENTS</a:t>
            </a:r>
            <a:endParaRPr lang="en-GB"/>
          </a:p>
        </p:txBody>
      </p:sp>
      <p:sp>
        <p:nvSpPr>
          <p:cNvPr id="5" name="Rectangle 4">
            <a:extLst>
              <a:ext uri="{FF2B5EF4-FFF2-40B4-BE49-F238E27FC236}">
                <a16:creationId xmlns:a16="http://schemas.microsoft.com/office/drawing/2014/main" id="{5E187A0A-2EA2-DB6B-FF58-20068279D020}"/>
              </a:ext>
            </a:extLst>
          </p:cNvPr>
          <p:cNvSpPr>
            <a:spLocks noGrp="1"/>
          </p:cNvSpPr>
          <p:nvPr/>
        </p:nvSpPr>
        <p:spPr>
          <a:xfrm>
            <a:off x="685800" y="1028700"/>
            <a:ext cx="5715000" cy="419100"/>
          </a:xfrm>
          <a:prstGeom prst="rect">
            <a:avLst/>
          </a:prstGeom>
          <a:noFill/>
          <a:ln w="0">
            <a:noFill/>
            <a:prstDash val="solid"/>
          </a:ln>
        </p:spPr>
        <p:txBody>
          <a:bodyPr lIns="91440" tIns="45720" rIns="91440" bIns="45720" anchor="t">
            <a:normAutofit fontScale="95556" lnSpcReduction="10000"/>
          </a:bodyPr>
          <a:lstStyle/>
          <a:p>
            <a:pPr>
              <a:defRPr sz="2250" b="1" i="0">
                <a:solidFill>
                  <a:srgbClr val="AF0E58"/>
                </a:solidFill>
                <a:latin typeface="Arial"/>
                <a:ea typeface="Arial"/>
                <a:cs typeface="Arial"/>
              </a:defRPr>
            </a:pPr>
            <a:r>
              <a:rPr lang="en-US" sz="2250" b="1">
                <a:solidFill>
                  <a:srgbClr val="AF0E58"/>
                </a:solidFill>
                <a:latin typeface="Arial"/>
                <a:cs typeface="Arial"/>
              </a:rPr>
              <a:t>Campaign supporters</a:t>
            </a:r>
            <a:endParaRPr lang="en-US"/>
          </a:p>
        </p:txBody>
      </p:sp>
      <p:sp>
        <p:nvSpPr>
          <p:cNvPr id="10" name="TextBox 9">
            <a:extLst>
              <a:ext uri="{FF2B5EF4-FFF2-40B4-BE49-F238E27FC236}">
                <a16:creationId xmlns:a16="http://schemas.microsoft.com/office/drawing/2014/main" id="{323D8D5B-49D0-1338-33F2-B7A67BB7E161}"/>
              </a:ext>
            </a:extLst>
          </p:cNvPr>
          <p:cNvSpPr txBox="1"/>
          <p:nvPr/>
        </p:nvSpPr>
        <p:spPr>
          <a:xfrm>
            <a:off x="685800" y="1649402"/>
            <a:ext cx="3920490"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000000"/>
                </a:solidFill>
                <a:ea typeface="+mn-lt"/>
                <a:cs typeface="+mn-lt"/>
              </a:rPr>
              <a:t>Thanks to the financial commitment, engagement and campaign amplification provided by NCD Alliance supporters. Leveraging multisectoral action and inclusive partnerships is at the core of how NCDA operates and delivers results in the global fight against NCDs.</a:t>
            </a:r>
            <a:endParaRPr lang="en-US" sz="1400">
              <a:solidFill>
                <a:srgbClr val="000000"/>
              </a:solidFill>
            </a:endParaRPr>
          </a:p>
          <a:p>
            <a:endParaRPr lang="en-US" sz="1400">
              <a:ea typeface="+mn-lt"/>
              <a:cs typeface="+mn-lt"/>
            </a:endParaRPr>
          </a:p>
          <a:p>
            <a:r>
              <a:rPr lang="en-US" sz="1400">
                <a:ea typeface="+mn-lt"/>
                <a:cs typeface="+mn-lt"/>
              </a:rPr>
              <a:t>NCDA supporters include forward-thinking governments, NGOs, philanthropies, companies, and academia that have an international focus on NCDs and share a common interest in improving the lives of people living with NCDs globally.</a:t>
            </a:r>
            <a:endParaRPr lang="en-US" sz="1400"/>
          </a:p>
        </p:txBody>
      </p:sp>
      <p:sp>
        <p:nvSpPr>
          <p:cNvPr id="2" name="title-rule">
            <a:extLst>
              <a:ext uri="{FF2B5EF4-FFF2-40B4-BE49-F238E27FC236}">
                <a16:creationId xmlns:a16="http://schemas.microsoft.com/office/drawing/2014/main" id="{EFE08873-F176-F5BB-F89A-2F2C588E3DF4}"/>
              </a:ext>
            </a:extLst>
          </p:cNvPr>
          <p:cNvSpPr>
            <a:spLocks noGrp="1"/>
          </p:cNvSpPr>
          <p:nvPr/>
        </p:nvSpPr>
        <p:spPr>
          <a:xfrm>
            <a:off x="685800" y="1447800"/>
            <a:ext cx="10820400" cy="47625"/>
          </a:xfrm>
          <a:prstGeom prst="rect">
            <a:avLst/>
          </a:prstGeom>
          <a:solidFill>
            <a:srgbClr val="AF0E58"/>
          </a:solidFill>
          <a:ln w="0">
            <a:noFill/>
          </a:ln>
        </p:spPr>
        <p:txBody>
          <a:bodyPr/>
          <a:lstStyle/>
          <a:p>
            <a:endParaRPr lang="en-GB"/>
          </a:p>
        </p:txBody>
      </p:sp>
      <p:sp>
        <p:nvSpPr>
          <p:cNvPr id="4" name="Rectangle 3">
            <a:extLst>
              <a:ext uri="{FF2B5EF4-FFF2-40B4-BE49-F238E27FC236}">
                <a16:creationId xmlns:a16="http://schemas.microsoft.com/office/drawing/2014/main" id="{E20FA2A6-0130-4453-CE2C-32344D0A4BF7}"/>
              </a:ext>
            </a:extLst>
          </p:cNvPr>
          <p:cNvSpPr/>
          <p:nvPr/>
        </p:nvSpPr>
        <p:spPr>
          <a:xfrm>
            <a:off x="0" y="0"/>
            <a:ext cx="12192000" cy="7200900"/>
          </a:xfrm>
          <a:prstGeom prst="rect">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2B5A8DB2-A87B-3D19-D722-478BE06B19EA}"/>
              </a:ext>
            </a:extLst>
          </p:cNvPr>
          <p:cNvSpPr>
            <a:spLocks noGrp="1"/>
          </p:cNvSpPr>
          <p:nvPr/>
        </p:nvSpPr>
        <p:spPr>
          <a:xfrm>
            <a:off x="685800" y="6819900"/>
            <a:ext cx="4953000" cy="190500"/>
          </a:xfrm>
          <a:prstGeom prst="rect">
            <a:avLst/>
          </a:prstGeom>
          <a:noFill/>
          <a:ln w="0">
            <a:noFill/>
            <a:prstDash val="solid"/>
          </a:ln>
        </p:spPr>
        <p:txBody>
          <a:bodyPr anchor="ctr">
            <a:normAutofit fontScale="87222" lnSpcReduction="20000"/>
          </a:bodyPr>
          <a:lstStyle/>
          <a:p>
            <a:pPr algn="l">
              <a:defRPr sz="900" b="0" i="0">
                <a:solidFill>
                  <a:srgbClr val="777777"/>
                </a:solidFill>
                <a:latin typeface="Arial"/>
                <a:ea typeface="Arial"/>
                <a:cs typeface="Arial"/>
              </a:defRPr>
            </a:pPr>
            <a:r>
              <a:rPr sz="900" b="0" i="0">
                <a:solidFill>
                  <a:srgbClr val="777777"/>
                </a:solidFill>
                <a:latin typeface="Arial"/>
                <a:ea typeface="Arial"/>
                <a:cs typeface="Arial"/>
              </a:rPr>
              <a:t>2026 Global Week for Action Impact Report</a:t>
            </a:r>
          </a:p>
        </p:txBody>
      </p:sp>
      <p:sp>
        <p:nvSpPr>
          <p:cNvPr id="7" name="page-number">
            <a:extLst>
              <a:ext uri="{FF2B5EF4-FFF2-40B4-BE49-F238E27FC236}">
                <a16:creationId xmlns:a16="http://schemas.microsoft.com/office/drawing/2014/main" id="{626F0C01-9DCF-495E-C20A-17FD49F2E904}"/>
              </a:ext>
            </a:extLst>
          </p:cNvPr>
          <p:cNvSpPr>
            <a:spLocks noGrp="1"/>
          </p:cNvSpPr>
          <p:nvPr/>
        </p:nvSpPr>
        <p:spPr>
          <a:xfrm>
            <a:off x="11191875" y="6819900"/>
            <a:ext cx="304800" cy="190500"/>
          </a:xfrm>
          <a:prstGeom prst="rect">
            <a:avLst/>
          </a:prstGeom>
          <a:noFill/>
          <a:ln w="0">
            <a:noFill/>
          </a:ln>
        </p:spPr>
        <p:txBody>
          <a:bodyPr anchor="t">
            <a:noAutofit/>
          </a:bodyPr>
          <a:lstStyle/>
          <a:p>
            <a:pPr algn="l">
              <a:buNone/>
              <a:defRPr sz="783" b="0" i="0">
                <a:solidFill>
                  <a:srgbClr val="777777"/>
                </a:solidFill>
                <a:latin typeface="Arial"/>
                <a:ea typeface="Arial"/>
                <a:cs typeface="Arial"/>
              </a:defRPr>
            </a:pPr>
            <a:r>
              <a:rPr lang="es-ES" sz="783" b="0" i="0">
                <a:solidFill>
                  <a:srgbClr val="777777"/>
                </a:solidFill>
                <a:latin typeface="Arial"/>
                <a:ea typeface="Arial"/>
                <a:cs typeface="Arial"/>
              </a:rPr>
              <a:t>6</a:t>
            </a:r>
            <a:endParaRPr sz="783" b="0" i="0">
              <a:solidFill>
                <a:srgbClr val="777777"/>
              </a:solidFill>
              <a:latin typeface="Arial"/>
              <a:ea typeface="Arial"/>
              <a:cs typeface="Arial"/>
            </a:endParaRPr>
          </a:p>
        </p:txBody>
      </p:sp>
      <p:pic>
        <p:nvPicPr>
          <p:cNvPr id="8" name="Picture 7">
            <a:extLst>
              <a:ext uri="{FF2B5EF4-FFF2-40B4-BE49-F238E27FC236}">
                <a16:creationId xmlns:a16="http://schemas.microsoft.com/office/drawing/2014/main" id="{A89B3C6C-110D-4183-0A4F-D417C036AE23}"/>
              </a:ext>
            </a:extLst>
          </p:cNvPr>
          <p:cNvPicPr>
            <a:picLocks noChangeAspect="1"/>
          </p:cNvPicPr>
          <p:nvPr/>
        </p:nvPicPr>
        <p:blipFill>
          <a:blip r:embed="rId3"/>
          <a:stretch>
            <a:fillRect/>
          </a:stretch>
        </p:blipFill>
        <p:spPr>
          <a:xfrm>
            <a:off x="739977" y="4398148"/>
            <a:ext cx="4019489" cy="2097598"/>
          </a:xfrm>
          <a:prstGeom prst="rect">
            <a:avLst/>
          </a:prstGeom>
        </p:spPr>
      </p:pic>
      <p:pic>
        <p:nvPicPr>
          <p:cNvPr id="11" name="Picture 10" descr="A screenshot of a computer&#10;&#10;AI-generated content may be incorrect.">
            <a:extLst>
              <a:ext uri="{FF2B5EF4-FFF2-40B4-BE49-F238E27FC236}">
                <a16:creationId xmlns:a16="http://schemas.microsoft.com/office/drawing/2014/main" id="{5AC9B91B-6221-2A6D-4559-8086E01CDBB4}"/>
              </a:ext>
            </a:extLst>
          </p:cNvPr>
          <p:cNvPicPr>
            <a:picLocks noChangeAspect="1"/>
          </p:cNvPicPr>
          <p:nvPr/>
        </p:nvPicPr>
        <p:blipFill>
          <a:blip r:embed="rId4"/>
          <a:stretch>
            <a:fillRect/>
          </a:stretch>
        </p:blipFill>
        <p:spPr>
          <a:xfrm>
            <a:off x="5124292" y="1648097"/>
            <a:ext cx="6502266" cy="4434397"/>
          </a:xfrm>
          <a:prstGeom prst="rect">
            <a:avLst/>
          </a:prstGeom>
        </p:spPr>
      </p:pic>
    </p:spTree>
    <p:extLst>
      <p:ext uri="{BB962C8B-B14F-4D97-AF65-F5344CB8AC3E}">
        <p14:creationId xmlns:p14="http://schemas.microsoft.com/office/powerpoint/2010/main" val="2802862202"/>
      </p:ext>
    </p:extLst>
  </p:cSld>
  <p:clrMapOvr>
    <a:masterClrMapping/>
  </p:clrMapOvr>
  <p:extLst>
    <p:ext uri="{6950BFC3-D8DA-4A85-94F7-54DA5524770B}">
      <p188:commentRel xmlns:p188="http://schemas.microsoft.com/office/powerpoint/2018/8/main" r:id="rId2"/>
    </p:ext>
  </p:extLs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2204AE94-18E5-733F-49AA-280E79AFB5DB}"/>
            </a:ext>
          </a:extLst>
        </p:cNvPr>
        <p:cNvGrpSpPr/>
        <p:nvPr/>
      </p:nvGrpSpPr>
      <p:grpSpPr>
        <a:xfrm>
          <a:off x="0" y="0"/>
          <a:ext cx="0" cy="0"/>
          <a:chOff x="0" y="0"/>
          <a:chExt cx="0" cy="0"/>
        </a:xfrm>
      </p:grpSpPr>
      <p:sp>
        <p:nvSpPr>
          <p:cNvPr id="2" name="slide-title">
            <a:extLst>
              <a:ext uri="{FF2B5EF4-FFF2-40B4-BE49-F238E27FC236}">
                <a16:creationId xmlns:a16="http://schemas.microsoft.com/office/drawing/2014/main" id="{A2B13E9A-06FA-FD77-638A-C5696A2435C3}"/>
              </a:ext>
            </a:extLst>
          </p:cNvPr>
          <p:cNvSpPr>
            <a:spLocks noGrp="1"/>
          </p:cNvSpPr>
          <p:nvPr/>
        </p:nvSpPr>
        <p:spPr>
          <a:xfrm>
            <a:off x="685799" y="533400"/>
            <a:ext cx="8267369" cy="609600"/>
          </a:xfrm>
          <a:prstGeom prst="rect">
            <a:avLst/>
          </a:prstGeom>
          <a:noFill/>
          <a:ln w="0">
            <a:noFill/>
          </a:ln>
        </p:spPr>
        <p:txBody>
          <a:bodyPr anchor="t">
            <a:noAutofit/>
          </a:bodyPr>
          <a:lstStyle/>
          <a:p>
            <a:pPr algn="l">
              <a:buNone/>
              <a:defRPr sz="2850" b="1" i="0">
                <a:solidFill>
                  <a:srgbClr val="111111"/>
                </a:solidFill>
                <a:latin typeface="Arial"/>
                <a:ea typeface="Arial"/>
                <a:cs typeface="Arial"/>
              </a:defRPr>
            </a:pPr>
            <a:r>
              <a:rPr lang="es-ES" sz="2850" b="1" i="0">
                <a:solidFill>
                  <a:srgbClr val="111111"/>
                </a:solidFill>
                <a:latin typeface="Arial"/>
                <a:ea typeface="Arial"/>
                <a:cs typeface="Arial"/>
              </a:rPr>
              <a:t>COMMUNITY ACTIVATION - </a:t>
            </a:r>
            <a:r>
              <a:rPr sz="2850" b="1" i="0">
                <a:solidFill>
                  <a:srgbClr val="111111"/>
                </a:solidFill>
                <a:latin typeface="Arial"/>
                <a:ea typeface="Arial"/>
                <a:cs typeface="Arial"/>
              </a:rPr>
              <a:t>KEY METRICS</a:t>
            </a:r>
            <a:r>
              <a:rPr lang="es-ES" sz="2850" b="1" i="0">
                <a:solidFill>
                  <a:srgbClr val="111111"/>
                </a:solidFill>
                <a:latin typeface="Arial"/>
                <a:ea typeface="Arial"/>
                <a:cs typeface="Arial"/>
              </a:rPr>
              <a:t>*</a:t>
            </a:r>
            <a:endParaRPr sz="2850" b="1" i="0">
              <a:solidFill>
                <a:srgbClr val="111111"/>
              </a:solidFill>
              <a:latin typeface="Arial"/>
              <a:ea typeface="Arial"/>
              <a:cs typeface="Arial"/>
            </a:endParaRPr>
          </a:p>
        </p:txBody>
      </p:sp>
      <p:sp>
        <p:nvSpPr>
          <p:cNvPr id="3" name="separator-one">
            <a:extLst>
              <a:ext uri="{FF2B5EF4-FFF2-40B4-BE49-F238E27FC236}">
                <a16:creationId xmlns:a16="http://schemas.microsoft.com/office/drawing/2014/main" id="{3C63E559-007C-DA45-8DCC-5440B7A2174E}"/>
              </a:ext>
            </a:extLst>
          </p:cNvPr>
          <p:cNvSpPr>
            <a:spLocks noGrp="1"/>
          </p:cNvSpPr>
          <p:nvPr/>
        </p:nvSpPr>
        <p:spPr>
          <a:xfrm>
            <a:off x="4171950" y="1619250"/>
            <a:ext cx="28575" cy="4000500"/>
          </a:xfrm>
          <a:prstGeom prst="rect">
            <a:avLst/>
          </a:prstGeom>
          <a:solidFill>
            <a:srgbClr val="F4BE40"/>
          </a:solidFill>
          <a:ln w="0">
            <a:noFill/>
          </a:ln>
        </p:spPr>
        <p:txBody>
          <a:bodyPr lIns="91440" tIns="45720" rIns="91440" bIns="45720" anchor="t"/>
          <a:lstStyle/>
          <a:p>
            <a:endParaRPr lang="en-GB"/>
          </a:p>
        </p:txBody>
      </p:sp>
      <p:sp>
        <p:nvSpPr>
          <p:cNvPr id="4" name="separator-two">
            <a:extLst>
              <a:ext uri="{FF2B5EF4-FFF2-40B4-BE49-F238E27FC236}">
                <a16:creationId xmlns:a16="http://schemas.microsoft.com/office/drawing/2014/main" id="{C2E80045-9622-7E2D-A5CE-EF453FD91AF8}"/>
              </a:ext>
            </a:extLst>
          </p:cNvPr>
          <p:cNvSpPr>
            <a:spLocks noGrp="1"/>
          </p:cNvSpPr>
          <p:nvPr/>
        </p:nvSpPr>
        <p:spPr>
          <a:xfrm>
            <a:off x="7915275" y="1619250"/>
            <a:ext cx="28575" cy="4000500"/>
          </a:xfrm>
          <a:prstGeom prst="rect">
            <a:avLst/>
          </a:prstGeom>
          <a:solidFill>
            <a:srgbClr val="18A7B8"/>
          </a:solidFill>
          <a:ln w="0">
            <a:noFill/>
          </a:ln>
        </p:spPr>
        <p:txBody>
          <a:bodyPr/>
          <a:lstStyle/>
          <a:p>
            <a:endParaRPr lang="en-GB"/>
          </a:p>
        </p:txBody>
      </p:sp>
      <p:sp>
        <p:nvSpPr>
          <p:cNvPr id="5" name="website-label">
            <a:extLst>
              <a:ext uri="{FF2B5EF4-FFF2-40B4-BE49-F238E27FC236}">
                <a16:creationId xmlns:a16="http://schemas.microsoft.com/office/drawing/2014/main" id="{02B5712B-C38B-6B4A-27BC-97EABCF1ACAC}"/>
              </a:ext>
            </a:extLst>
          </p:cNvPr>
          <p:cNvSpPr>
            <a:spLocks noGrp="1"/>
          </p:cNvSpPr>
          <p:nvPr/>
        </p:nvSpPr>
        <p:spPr>
          <a:xfrm>
            <a:off x="685800" y="1504950"/>
            <a:ext cx="3143250" cy="304800"/>
          </a:xfrm>
          <a:prstGeom prst="rect">
            <a:avLst/>
          </a:prstGeom>
          <a:noFill/>
          <a:ln w="0">
            <a:noFill/>
          </a:ln>
        </p:spPr>
        <p:txBody>
          <a:bodyPr anchor="t">
            <a:noAutofit/>
          </a:bodyPr>
          <a:lstStyle/>
          <a:p>
            <a:pPr algn="l">
              <a:buNone/>
              <a:defRPr sz="1425" b="1" i="0">
                <a:solidFill>
                  <a:srgbClr val="AF0E58"/>
                </a:solidFill>
                <a:latin typeface="Arial"/>
                <a:ea typeface="Arial"/>
                <a:cs typeface="Arial"/>
              </a:defRPr>
            </a:pPr>
            <a:r>
              <a:rPr sz="1425" b="1" i="0">
                <a:solidFill>
                  <a:srgbClr val="AF0E58"/>
                </a:solidFill>
                <a:latin typeface="Arial"/>
                <a:ea typeface="Arial"/>
                <a:cs typeface="Arial"/>
              </a:rPr>
              <a:t>WEBSITE</a:t>
            </a:r>
          </a:p>
        </p:txBody>
      </p:sp>
      <p:sp>
        <p:nvSpPr>
          <p:cNvPr id="6" name="website-users-value">
            <a:extLst>
              <a:ext uri="{FF2B5EF4-FFF2-40B4-BE49-F238E27FC236}">
                <a16:creationId xmlns:a16="http://schemas.microsoft.com/office/drawing/2014/main" id="{A3BA1C70-01E5-F696-EF70-9397C5860286}"/>
              </a:ext>
            </a:extLst>
          </p:cNvPr>
          <p:cNvSpPr>
            <a:spLocks noGrp="1"/>
          </p:cNvSpPr>
          <p:nvPr/>
        </p:nvSpPr>
        <p:spPr>
          <a:xfrm>
            <a:off x="685800" y="1952625"/>
            <a:ext cx="3238500" cy="781050"/>
          </a:xfrm>
          <a:prstGeom prst="rect">
            <a:avLst/>
          </a:prstGeom>
          <a:noFill/>
          <a:ln w="0">
            <a:noFill/>
          </a:ln>
        </p:spPr>
        <p:txBody>
          <a:bodyPr lIns="91440" tIns="45720" rIns="91440" bIns="45720" anchor="t">
            <a:noAutofit/>
          </a:bodyPr>
          <a:lstStyle/>
          <a:p>
            <a:pPr algn="l">
              <a:buNone/>
              <a:defRPr sz="4650" b="1" i="0">
                <a:solidFill>
                  <a:srgbClr val="111111"/>
                </a:solidFill>
                <a:latin typeface="Arial"/>
                <a:ea typeface="Arial"/>
                <a:cs typeface="Arial"/>
              </a:defRPr>
            </a:pPr>
            <a:r>
              <a:rPr lang="en-US" sz="4650" b="1">
                <a:solidFill>
                  <a:srgbClr val="111111"/>
                </a:solidFill>
                <a:latin typeface="Arial"/>
                <a:ea typeface="Arial"/>
                <a:cs typeface="Arial"/>
              </a:rPr>
              <a:t>90,966</a:t>
            </a:r>
            <a:endParaRPr sz="4650" b="1" i="0">
              <a:solidFill>
                <a:srgbClr val="111111"/>
              </a:solidFill>
              <a:latin typeface="Arial"/>
              <a:ea typeface="Arial"/>
              <a:cs typeface="Arial"/>
            </a:endParaRPr>
          </a:p>
        </p:txBody>
      </p:sp>
      <p:sp>
        <p:nvSpPr>
          <p:cNvPr id="7" name="website-users-label">
            <a:extLst>
              <a:ext uri="{FF2B5EF4-FFF2-40B4-BE49-F238E27FC236}">
                <a16:creationId xmlns:a16="http://schemas.microsoft.com/office/drawing/2014/main" id="{793DD559-5394-4F2D-AA2E-C59591BA41DF}"/>
              </a:ext>
            </a:extLst>
          </p:cNvPr>
          <p:cNvSpPr>
            <a:spLocks noGrp="1"/>
          </p:cNvSpPr>
          <p:nvPr/>
        </p:nvSpPr>
        <p:spPr>
          <a:xfrm>
            <a:off x="723900" y="2686050"/>
            <a:ext cx="3143250" cy="342900"/>
          </a:xfrm>
          <a:prstGeom prst="rect">
            <a:avLst/>
          </a:prstGeom>
          <a:noFill/>
          <a:ln w="0">
            <a:noFill/>
          </a:ln>
        </p:spPr>
        <p:txBody>
          <a:bodyPr anchor="t">
            <a:noAutofit/>
          </a:bodyPr>
          <a:lstStyle/>
          <a:p>
            <a:pPr algn="l">
              <a:buNone/>
              <a:defRPr sz="1800" b="0" i="0">
                <a:solidFill>
                  <a:srgbClr val="777777"/>
                </a:solidFill>
                <a:latin typeface="Arial"/>
                <a:ea typeface="Arial"/>
                <a:cs typeface="Arial"/>
              </a:defRPr>
            </a:pPr>
            <a:r>
              <a:rPr sz="1800" b="0" i="0">
                <a:solidFill>
                  <a:srgbClr val="777777"/>
                </a:solidFill>
                <a:latin typeface="Arial"/>
                <a:ea typeface="Arial"/>
                <a:cs typeface="Arial"/>
              </a:rPr>
              <a:t>users</a:t>
            </a:r>
          </a:p>
        </p:txBody>
      </p:sp>
      <p:sp>
        <p:nvSpPr>
          <p:cNvPr id="8" name="website-sessions">
            <a:extLst>
              <a:ext uri="{FF2B5EF4-FFF2-40B4-BE49-F238E27FC236}">
                <a16:creationId xmlns:a16="http://schemas.microsoft.com/office/drawing/2014/main" id="{B1B61EE8-3392-396B-4BDE-0D0A2DF48922}"/>
              </a:ext>
            </a:extLst>
          </p:cNvPr>
          <p:cNvSpPr>
            <a:spLocks noGrp="1"/>
          </p:cNvSpPr>
          <p:nvPr/>
        </p:nvSpPr>
        <p:spPr>
          <a:xfrm>
            <a:off x="723900" y="3476625"/>
            <a:ext cx="3143250" cy="361950"/>
          </a:xfrm>
          <a:prstGeom prst="rect">
            <a:avLst/>
          </a:prstGeom>
          <a:noFill/>
          <a:ln w="0">
            <a:noFill/>
          </a:ln>
        </p:spPr>
        <p:txBody>
          <a:bodyPr lIns="91440" tIns="45720" rIns="91440" bIns="45720" anchor="t">
            <a:noAutofit/>
          </a:bodyPr>
          <a:lstStyle/>
          <a:p>
            <a:pPr algn="l">
              <a:buNone/>
              <a:defRPr sz="1875" b="1" i="0">
                <a:solidFill>
                  <a:srgbClr val="111111"/>
                </a:solidFill>
                <a:latin typeface="Arial"/>
                <a:ea typeface="Arial"/>
                <a:cs typeface="Arial"/>
              </a:defRPr>
            </a:pPr>
            <a:r>
              <a:rPr lang="en-US" sz="1850" b="1">
                <a:solidFill>
                  <a:srgbClr val="111111"/>
                </a:solidFill>
                <a:latin typeface="Arial"/>
                <a:ea typeface="Arial"/>
                <a:cs typeface="Arial"/>
              </a:rPr>
              <a:t>149,962</a:t>
            </a:r>
            <a:r>
              <a:rPr sz="1850" b="1" i="0">
                <a:solidFill>
                  <a:srgbClr val="111111"/>
                </a:solidFill>
                <a:latin typeface="Arial"/>
                <a:ea typeface="Arial"/>
                <a:cs typeface="Arial"/>
              </a:rPr>
              <a:t> sessions</a:t>
            </a:r>
          </a:p>
        </p:txBody>
      </p:sp>
      <p:sp>
        <p:nvSpPr>
          <p:cNvPr id="9" name="website-engagement">
            <a:extLst>
              <a:ext uri="{FF2B5EF4-FFF2-40B4-BE49-F238E27FC236}">
                <a16:creationId xmlns:a16="http://schemas.microsoft.com/office/drawing/2014/main" id="{5067DEBA-A1EF-2C03-C1D7-F7B850AC87C6}"/>
              </a:ext>
            </a:extLst>
          </p:cNvPr>
          <p:cNvSpPr>
            <a:spLocks noGrp="1"/>
          </p:cNvSpPr>
          <p:nvPr/>
        </p:nvSpPr>
        <p:spPr>
          <a:xfrm>
            <a:off x="723900" y="4000500"/>
            <a:ext cx="3143250" cy="361950"/>
          </a:xfrm>
          <a:prstGeom prst="rect">
            <a:avLst/>
          </a:prstGeom>
          <a:noFill/>
          <a:ln w="0">
            <a:noFill/>
          </a:ln>
        </p:spPr>
        <p:txBody>
          <a:bodyPr lIns="91440" tIns="45720" rIns="91440" bIns="45720" anchor="t">
            <a:noAutofit/>
          </a:bodyPr>
          <a:lstStyle/>
          <a:p>
            <a:pPr algn="l">
              <a:buNone/>
              <a:defRPr sz="1875" b="1" i="0">
                <a:solidFill>
                  <a:srgbClr val="111111"/>
                </a:solidFill>
                <a:latin typeface="Arial"/>
                <a:ea typeface="Arial"/>
                <a:cs typeface="Arial"/>
              </a:defRPr>
            </a:pPr>
            <a:r>
              <a:rPr lang="en-US" sz="1850" b="1">
                <a:solidFill>
                  <a:srgbClr val="111111"/>
                </a:solidFill>
                <a:latin typeface="Arial"/>
                <a:ea typeface="Arial"/>
                <a:cs typeface="Arial"/>
              </a:rPr>
              <a:t>35</a:t>
            </a:r>
            <a:r>
              <a:rPr sz="1850" b="1" i="0">
                <a:solidFill>
                  <a:srgbClr val="111111"/>
                </a:solidFill>
                <a:latin typeface="Arial"/>
                <a:ea typeface="Arial"/>
                <a:cs typeface="Arial"/>
              </a:rPr>
              <a:t>% engagement rate</a:t>
            </a:r>
          </a:p>
        </p:txBody>
      </p:sp>
      <p:sp>
        <p:nvSpPr>
          <p:cNvPr id="10" name="website-benchmark">
            <a:extLst>
              <a:ext uri="{FF2B5EF4-FFF2-40B4-BE49-F238E27FC236}">
                <a16:creationId xmlns:a16="http://schemas.microsoft.com/office/drawing/2014/main" id="{96205973-C63B-4C89-5953-ED62BB584062}"/>
              </a:ext>
            </a:extLst>
          </p:cNvPr>
          <p:cNvSpPr>
            <a:spLocks noGrp="1"/>
          </p:cNvSpPr>
          <p:nvPr/>
        </p:nvSpPr>
        <p:spPr>
          <a:xfrm>
            <a:off x="723900" y="4438650"/>
            <a:ext cx="3143250" cy="304800"/>
          </a:xfrm>
          <a:prstGeom prst="rect">
            <a:avLst/>
          </a:prstGeom>
          <a:noFill/>
          <a:ln w="0">
            <a:noFill/>
          </a:ln>
        </p:spPr>
        <p:txBody>
          <a:bodyPr anchor="t">
            <a:noAutofit/>
          </a:bodyPr>
          <a:lstStyle/>
          <a:p>
            <a:pPr algn="l">
              <a:buNone/>
              <a:defRPr sz="1350" b="0" i="1">
                <a:solidFill>
                  <a:srgbClr val="AF0E58"/>
                </a:solidFill>
                <a:latin typeface="Arial"/>
                <a:ea typeface="Arial"/>
                <a:cs typeface="Arial"/>
              </a:defRPr>
            </a:pPr>
            <a:r>
              <a:rPr sz="1350" b="0" i="1">
                <a:solidFill>
                  <a:srgbClr val="AF0E58"/>
                </a:solidFill>
                <a:latin typeface="Arial"/>
                <a:ea typeface="Arial"/>
                <a:cs typeface="Arial"/>
              </a:rPr>
              <a:t>above sector median</a:t>
            </a:r>
          </a:p>
        </p:txBody>
      </p:sp>
      <p:sp>
        <p:nvSpPr>
          <p:cNvPr id="11" name="social-label">
            <a:extLst>
              <a:ext uri="{FF2B5EF4-FFF2-40B4-BE49-F238E27FC236}">
                <a16:creationId xmlns:a16="http://schemas.microsoft.com/office/drawing/2014/main" id="{8309AD37-FFA4-7A18-E728-C5120EC66C3B}"/>
              </a:ext>
            </a:extLst>
          </p:cNvPr>
          <p:cNvSpPr>
            <a:spLocks noGrp="1"/>
          </p:cNvSpPr>
          <p:nvPr/>
        </p:nvSpPr>
        <p:spPr>
          <a:xfrm>
            <a:off x="4429125" y="1504950"/>
            <a:ext cx="3143250" cy="304800"/>
          </a:xfrm>
          <a:prstGeom prst="rect">
            <a:avLst/>
          </a:prstGeom>
          <a:noFill/>
          <a:ln w="0">
            <a:noFill/>
          </a:ln>
        </p:spPr>
        <p:txBody>
          <a:bodyPr anchor="t">
            <a:noAutofit/>
          </a:bodyPr>
          <a:lstStyle/>
          <a:p>
            <a:pPr algn="l">
              <a:buNone/>
              <a:defRPr sz="1425" b="1" i="0">
                <a:solidFill>
                  <a:srgbClr val="AF0E58"/>
                </a:solidFill>
                <a:latin typeface="Arial"/>
                <a:ea typeface="Arial"/>
                <a:cs typeface="Arial"/>
              </a:defRPr>
            </a:pPr>
            <a:r>
              <a:rPr sz="1425" b="1" i="0">
                <a:solidFill>
                  <a:srgbClr val="AF0E58"/>
                </a:solidFill>
                <a:latin typeface="Arial"/>
                <a:ea typeface="Arial"/>
                <a:cs typeface="Arial"/>
              </a:rPr>
              <a:t>SOCIAL MEDIA</a:t>
            </a:r>
          </a:p>
        </p:txBody>
      </p:sp>
      <p:sp>
        <p:nvSpPr>
          <p:cNvPr id="12" name="social-reach-value">
            <a:extLst>
              <a:ext uri="{FF2B5EF4-FFF2-40B4-BE49-F238E27FC236}">
                <a16:creationId xmlns:a16="http://schemas.microsoft.com/office/drawing/2014/main" id="{43989894-439B-AFB1-EDA9-5EC262B232AF}"/>
              </a:ext>
            </a:extLst>
          </p:cNvPr>
          <p:cNvSpPr>
            <a:spLocks noGrp="1"/>
          </p:cNvSpPr>
          <p:nvPr/>
        </p:nvSpPr>
        <p:spPr>
          <a:xfrm>
            <a:off x="4429125" y="1952625"/>
            <a:ext cx="3238500" cy="781050"/>
          </a:xfrm>
          <a:prstGeom prst="rect">
            <a:avLst/>
          </a:prstGeom>
          <a:noFill/>
          <a:ln w="0">
            <a:noFill/>
          </a:ln>
        </p:spPr>
        <p:txBody>
          <a:bodyPr lIns="91440" tIns="45720" rIns="91440" bIns="45720" anchor="t">
            <a:noAutofit/>
          </a:bodyPr>
          <a:lstStyle/>
          <a:p>
            <a:pPr algn="l">
              <a:buNone/>
              <a:defRPr sz="4650" b="1" i="0">
                <a:solidFill>
                  <a:srgbClr val="111111"/>
                </a:solidFill>
                <a:latin typeface="Arial"/>
                <a:ea typeface="Arial"/>
                <a:cs typeface="Arial"/>
              </a:defRPr>
            </a:pPr>
            <a:r>
              <a:rPr lang="en-US" sz="4650" b="1">
                <a:solidFill>
                  <a:srgbClr val="111111"/>
                </a:solidFill>
                <a:latin typeface="Arial"/>
                <a:ea typeface="Arial"/>
                <a:cs typeface="Arial"/>
              </a:rPr>
              <a:t>18.8m</a:t>
            </a:r>
            <a:endParaRPr sz="4650" b="1" i="0">
              <a:solidFill>
                <a:srgbClr val="111111"/>
              </a:solidFill>
              <a:latin typeface="Arial"/>
              <a:ea typeface="Arial"/>
              <a:cs typeface="Arial"/>
            </a:endParaRPr>
          </a:p>
        </p:txBody>
      </p:sp>
      <p:sp>
        <p:nvSpPr>
          <p:cNvPr id="13" name="social-reach-label">
            <a:extLst>
              <a:ext uri="{FF2B5EF4-FFF2-40B4-BE49-F238E27FC236}">
                <a16:creationId xmlns:a16="http://schemas.microsoft.com/office/drawing/2014/main" id="{257E5539-5E26-1DD6-466A-515CDD184543}"/>
              </a:ext>
            </a:extLst>
          </p:cNvPr>
          <p:cNvSpPr>
            <a:spLocks noGrp="1"/>
          </p:cNvSpPr>
          <p:nvPr/>
        </p:nvSpPr>
        <p:spPr>
          <a:xfrm>
            <a:off x="4467225" y="2686050"/>
            <a:ext cx="3143250" cy="647700"/>
          </a:xfrm>
          <a:prstGeom prst="rect">
            <a:avLst/>
          </a:prstGeom>
          <a:noFill/>
          <a:ln w="0">
            <a:noFill/>
          </a:ln>
        </p:spPr>
        <p:txBody>
          <a:bodyPr lIns="91440" tIns="45720" rIns="91440" bIns="45720" anchor="t">
            <a:noAutofit/>
          </a:bodyPr>
          <a:lstStyle/>
          <a:p>
            <a:pPr>
              <a:defRPr sz="1575" b="0" i="0">
                <a:solidFill>
                  <a:srgbClr val="777777"/>
                </a:solidFill>
                <a:latin typeface="Arial"/>
                <a:ea typeface="Arial"/>
                <a:cs typeface="Arial"/>
              </a:defRPr>
            </a:pPr>
            <a:r>
              <a:rPr sz="1550" b="0" i="0">
                <a:solidFill>
                  <a:srgbClr val="777777"/>
                </a:solidFill>
                <a:latin typeface="Arial"/>
                <a:ea typeface="Arial"/>
                <a:cs typeface="Arial"/>
              </a:rPr>
              <a:t>people </a:t>
            </a:r>
            <a:r>
              <a:rPr lang="en-US" sz="1550">
                <a:solidFill>
                  <a:srgbClr val="777777"/>
                </a:solidFill>
                <a:latin typeface="Arial"/>
                <a:ea typeface="Arial"/>
                <a:cs typeface="Arial"/>
              </a:rPr>
              <a:t>reached with </a:t>
            </a:r>
            <a:r>
              <a:rPr sz="1550" b="0" i="0">
                <a:solidFill>
                  <a:srgbClr val="777777"/>
                </a:solidFill>
                <a:latin typeface="Arial"/>
                <a:ea typeface="Arial"/>
                <a:cs typeface="Arial"/>
              </a:rPr>
              <a:t>#ActOnNCDs</a:t>
            </a:r>
          </a:p>
          <a:p>
            <a:pPr algn="l">
              <a:buNone/>
              <a:defRPr sz="1575" b="0" i="0">
                <a:solidFill>
                  <a:srgbClr val="777777"/>
                </a:solidFill>
                <a:latin typeface="Arial"/>
                <a:ea typeface="Arial"/>
                <a:cs typeface="Arial"/>
              </a:defRPr>
            </a:pPr>
            <a:r>
              <a:rPr sz="1575" b="0" i="0">
                <a:solidFill>
                  <a:srgbClr val="777777"/>
                </a:solidFill>
                <a:latin typeface="Arial"/>
                <a:ea typeface="Arial"/>
                <a:cs typeface="Arial"/>
              </a:rPr>
              <a:t>and/or #LeadOnNCDs</a:t>
            </a:r>
          </a:p>
        </p:txBody>
      </p:sp>
      <p:sp>
        <p:nvSpPr>
          <p:cNvPr id="14" name="social-views">
            <a:extLst>
              <a:ext uri="{FF2B5EF4-FFF2-40B4-BE49-F238E27FC236}">
                <a16:creationId xmlns:a16="http://schemas.microsoft.com/office/drawing/2014/main" id="{019592E1-C848-FFC3-F419-0CF5B17321A0}"/>
              </a:ext>
            </a:extLst>
          </p:cNvPr>
          <p:cNvSpPr>
            <a:spLocks noGrp="1"/>
          </p:cNvSpPr>
          <p:nvPr/>
        </p:nvSpPr>
        <p:spPr>
          <a:xfrm>
            <a:off x="4467225" y="3638550"/>
            <a:ext cx="3143250" cy="361950"/>
          </a:xfrm>
          <a:prstGeom prst="rect">
            <a:avLst/>
          </a:prstGeom>
          <a:noFill/>
          <a:ln w="0">
            <a:noFill/>
          </a:ln>
        </p:spPr>
        <p:txBody>
          <a:bodyPr lIns="91440" tIns="45720" rIns="91440" bIns="45720" anchor="t">
            <a:noAutofit/>
          </a:bodyPr>
          <a:lstStyle/>
          <a:p>
            <a:pPr algn="l">
              <a:buNone/>
              <a:defRPr sz="1875" b="1" i="0">
                <a:solidFill>
                  <a:srgbClr val="111111"/>
                </a:solidFill>
                <a:latin typeface="Arial"/>
                <a:ea typeface="Arial"/>
                <a:cs typeface="Arial"/>
              </a:defRPr>
            </a:pPr>
            <a:r>
              <a:rPr lang="en-US" sz="1850" b="1">
                <a:solidFill>
                  <a:srgbClr val="111111"/>
                </a:solidFill>
                <a:latin typeface="Arial"/>
                <a:ea typeface="Arial"/>
                <a:cs typeface="Arial"/>
              </a:rPr>
              <a:t>7,984,000</a:t>
            </a:r>
            <a:r>
              <a:rPr sz="1850" b="1" i="0">
                <a:solidFill>
                  <a:srgbClr val="111111"/>
                </a:solidFill>
                <a:latin typeface="Arial"/>
                <a:ea typeface="Arial"/>
                <a:cs typeface="Arial"/>
              </a:rPr>
              <a:t> views</a:t>
            </a:r>
          </a:p>
        </p:txBody>
      </p:sp>
      <p:sp>
        <p:nvSpPr>
          <p:cNvPr id="15" name="social-interactions">
            <a:extLst>
              <a:ext uri="{FF2B5EF4-FFF2-40B4-BE49-F238E27FC236}">
                <a16:creationId xmlns:a16="http://schemas.microsoft.com/office/drawing/2014/main" id="{2034FC93-AD50-3B2E-C537-76C164334711}"/>
              </a:ext>
            </a:extLst>
          </p:cNvPr>
          <p:cNvSpPr>
            <a:spLocks noGrp="1"/>
          </p:cNvSpPr>
          <p:nvPr/>
        </p:nvSpPr>
        <p:spPr>
          <a:xfrm>
            <a:off x="4467225" y="4162425"/>
            <a:ext cx="3143250" cy="361950"/>
          </a:xfrm>
          <a:prstGeom prst="rect">
            <a:avLst/>
          </a:prstGeom>
          <a:noFill/>
          <a:ln w="0">
            <a:noFill/>
          </a:ln>
        </p:spPr>
        <p:txBody>
          <a:bodyPr lIns="91440" tIns="45720" rIns="91440" bIns="45720" anchor="t">
            <a:noAutofit/>
          </a:bodyPr>
          <a:lstStyle/>
          <a:p>
            <a:pPr algn="l">
              <a:buNone/>
              <a:defRPr sz="1875" b="1" i="0">
                <a:solidFill>
                  <a:srgbClr val="111111"/>
                </a:solidFill>
                <a:latin typeface="Arial"/>
                <a:ea typeface="Arial"/>
                <a:cs typeface="Arial"/>
              </a:defRPr>
            </a:pPr>
            <a:r>
              <a:rPr lang="en-US" sz="1850" b="1">
                <a:solidFill>
                  <a:srgbClr val="111111"/>
                </a:solidFill>
                <a:latin typeface="Arial"/>
                <a:ea typeface="Arial"/>
                <a:cs typeface="Arial"/>
              </a:rPr>
              <a:t>95,000</a:t>
            </a:r>
            <a:r>
              <a:rPr sz="1850" b="1" i="0">
                <a:solidFill>
                  <a:srgbClr val="111111"/>
                </a:solidFill>
                <a:latin typeface="Arial"/>
                <a:ea typeface="Arial"/>
                <a:cs typeface="Arial"/>
              </a:rPr>
              <a:t> interactions</a:t>
            </a:r>
          </a:p>
        </p:txBody>
      </p:sp>
      <p:sp>
        <p:nvSpPr>
          <p:cNvPr id="16" name="social-engagement">
            <a:extLst>
              <a:ext uri="{FF2B5EF4-FFF2-40B4-BE49-F238E27FC236}">
                <a16:creationId xmlns:a16="http://schemas.microsoft.com/office/drawing/2014/main" id="{068B4571-6495-D9A9-7F09-03490485D07A}"/>
              </a:ext>
            </a:extLst>
          </p:cNvPr>
          <p:cNvSpPr>
            <a:spLocks noGrp="1"/>
          </p:cNvSpPr>
          <p:nvPr/>
        </p:nvSpPr>
        <p:spPr>
          <a:xfrm>
            <a:off x="4435226" y="4739640"/>
            <a:ext cx="2769916" cy="265938"/>
          </a:xfrm>
          <a:prstGeom prst="rect">
            <a:avLst/>
          </a:prstGeom>
          <a:noFill/>
          <a:ln w="0">
            <a:noFill/>
          </a:ln>
        </p:spPr>
        <p:txBody>
          <a:bodyPr lIns="91440" tIns="45720" rIns="91440" bIns="45720" anchor="t">
            <a:noAutofit/>
          </a:bodyPr>
          <a:lstStyle/>
          <a:p>
            <a:pPr>
              <a:defRPr sz="1725" b="1" i="0">
                <a:solidFill>
                  <a:srgbClr val="111111"/>
                </a:solidFill>
                <a:latin typeface="Arial"/>
                <a:ea typeface="Arial"/>
                <a:cs typeface="Arial"/>
              </a:defRPr>
            </a:pPr>
            <a:r>
              <a:rPr lang="en-US" sz="1700" b="1">
                <a:solidFill>
                  <a:srgbClr val="111111"/>
                </a:solidFill>
                <a:latin typeface="Arial"/>
                <a:ea typeface="Arial"/>
                <a:cs typeface="Arial"/>
              </a:rPr>
              <a:t>6%</a:t>
            </a:r>
            <a:r>
              <a:rPr sz="1700" b="1" i="0">
                <a:solidFill>
                  <a:srgbClr val="111111"/>
                </a:solidFill>
                <a:latin typeface="Arial"/>
                <a:ea typeface="Arial"/>
                <a:cs typeface="Arial"/>
              </a:rPr>
              <a:t> </a:t>
            </a:r>
            <a:r>
              <a:rPr lang="en-US" sz="1700" b="1">
                <a:solidFill>
                  <a:srgbClr val="111111"/>
                </a:solidFill>
                <a:latin typeface="Arial"/>
                <a:ea typeface="Arial"/>
                <a:cs typeface="Arial"/>
              </a:rPr>
              <a:t>avg monthly engagement</a:t>
            </a:r>
            <a:r>
              <a:rPr sz="1700" b="1" i="0">
                <a:solidFill>
                  <a:srgbClr val="111111"/>
                </a:solidFill>
                <a:latin typeface="Arial"/>
                <a:ea typeface="Arial"/>
                <a:cs typeface="Arial"/>
              </a:rPr>
              <a:t> rate</a:t>
            </a:r>
          </a:p>
        </p:txBody>
      </p:sp>
      <p:sp>
        <p:nvSpPr>
          <p:cNvPr id="17" name="social-benchmark">
            <a:extLst>
              <a:ext uri="{FF2B5EF4-FFF2-40B4-BE49-F238E27FC236}">
                <a16:creationId xmlns:a16="http://schemas.microsoft.com/office/drawing/2014/main" id="{234B4E04-9EAE-43A8-D0D1-4509E6E11444}"/>
              </a:ext>
            </a:extLst>
          </p:cNvPr>
          <p:cNvSpPr>
            <a:spLocks noGrp="1"/>
          </p:cNvSpPr>
          <p:nvPr/>
        </p:nvSpPr>
        <p:spPr>
          <a:xfrm>
            <a:off x="4467225" y="5340096"/>
            <a:ext cx="3143250" cy="285750"/>
          </a:xfrm>
          <a:prstGeom prst="rect">
            <a:avLst/>
          </a:prstGeom>
          <a:noFill/>
          <a:ln w="0">
            <a:noFill/>
          </a:ln>
        </p:spPr>
        <p:txBody>
          <a:bodyPr anchor="t">
            <a:noAutofit/>
          </a:bodyPr>
          <a:lstStyle/>
          <a:p>
            <a:pPr algn="l">
              <a:buNone/>
              <a:defRPr sz="1350" b="0" i="1">
                <a:solidFill>
                  <a:srgbClr val="AF0E58"/>
                </a:solidFill>
                <a:latin typeface="Arial"/>
                <a:ea typeface="Arial"/>
                <a:cs typeface="Arial"/>
              </a:defRPr>
            </a:pPr>
            <a:r>
              <a:rPr sz="1350" b="0" i="1">
                <a:solidFill>
                  <a:srgbClr val="AF0E58"/>
                </a:solidFill>
                <a:latin typeface="Arial"/>
                <a:ea typeface="Arial"/>
                <a:cs typeface="Arial"/>
              </a:rPr>
              <a:t>above sector median</a:t>
            </a:r>
          </a:p>
        </p:txBody>
      </p:sp>
      <p:sp>
        <p:nvSpPr>
          <p:cNvPr id="18" name="community-label">
            <a:extLst>
              <a:ext uri="{FF2B5EF4-FFF2-40B4-BE49-F238E27FC236}">
                <a16:creationId xmlns:a16="http://schemas.microsoft.com/office/drawing/2014/main" id="{4451EE27-D6F0-9677-22FA-6A65215C0AFF}"/>
              </a:ext>
            </a:extLst>
          </p:cNvPr>
          <p:cNvSpPr>
            <a:spLocks noGrp="1"/>
          </p:cNvSpPr>
          <p:nvPr/>
        </p:nvSpPr>
        <p:spPr>
          <a:xfrm>
            <a:off x="8172450" y="1504950"/>
            <a:ext cx="3333750" cy="304800"/>
          </a:xfrm>
          <a:prstGeom prst="rect">
            <a:avLst/>
          </a:prstGeom>
          <a:noFill/>
          <a:ln w="0">
            <a:noFill/>
          </a:ln>
        </p:spPr>
        <p:txBody>
          <a:bodyPr anchor="t">
            <a:noAutofit/>
          </a:bodyPr>
          <a:lstStyle/>
          <a:p>
            <a:pPr algn="l">
              <a:buNone/>
              <a:defRPr sz="1425" b="1" i="0">
                <a:solidFill>
                  <a:srgbClr val="AF0E58"/>
                </a:solidFill>
                <a:latin typeface="Arial"/>
                <a:ea typeface="Arial"/>
                <a:cs typeface="Arial"/>
              </a:defRPr>
            </a:pPr>
            <a:r>
              <a:rPr sz="1425" b="1" i="0">
                <a:solidFill>
                  <a:srgbClr val="AF0E58"/>
                </a:solidFill>
                <a:latin typeface="Arial"/>
                <a:ea typeface="Arial"/>
                <a:cs typeface="Arial"/>
              </a:rPr>
              <a:t>COMMUNITY ACTIVATION</a:t>
            </a:r>
          </a:p>
        </p:txBody>
      </p:sp>
      <p:sp>
        <p:nvSpPr>
          <p:cNvPr id="19" name="community-value">
            <a:extLst>
              <a:ext uri="{FF2B5EF4-FFF2-40B4-BE49-F238E27FC236}">
                <a16:creationId xmlns:a16="http://schemas.microsoft.com/office/drawing/2014/main" id="{9C37E9DC-DA58-0947-7E2E-32F4E5B4E185}"/>
              </a:ext>
            </a:extLst>
          </p:cNvPr>
          <p:cNvSpPr>
            <a:spLocks noGrp="1"/>
          </p:cNvSpPr>
          <p:nvPr/>
        </p:nvSpPr>
        <p:spPr>
          <a:xfrm>
            <a:off x="8172450" y="1952625"/>
            <a:ext cx="3333750" cy="781050"/>
          </a:xfrm>
          <a:prstGeom prst="rect">
            <a:avLst/>
          </a:prstGeom>
          <a:noFill/>
          <a:ln w="0">
            <a:noFill/>
          </a:ln>
        </p:spPr>
        <p:txBody>
          <a:bodyPr lIns="91440" tIns="45720" rIns="91440" bIns="45720" anchor="t">
            <a:noAutofit/>
          </a:bodyPr>
          <a:lstStyle/>
          <a:p>
            <a:pPr algn="l">
              <a:buNone/>
              <a:defRPr sz="4650" b="1" i="0">
                <a:solidFill>
                  <a:srgbClr val="111111"/>
                </a:solidFill>
                <a:latin typeface="Arial"/>
                <a:ea typeface="Arial"/>
                <a:cs typeface="Arial"/>
              </a:defRPr>
            </a:pPr>
            <a:r>
              <a:rPr lang="en-US" sz="4650" b="1">
                <a:solidFill>
                  <a:srgbClr val="111111"/>
                </a:solidFill>
                <a:latin typeface="Arial"/>
                <a:ea typeface="Arial"/>
                <a:cs typeface="Arial"/>
              </a:rPr>
              <a:t>880</a:t>
            </a:r>
            <a:r>
              <a:rPr sz="4650" b="1" i="0">
                <a:solidFill>
                  <a:srgbClr val="111111"/>
                </a:solidFill>
                <a:latin typeface="Arial"/>
                <a:ea typeface="Arial"/>
                <a:cs typeface="Arial"/>
              </a:rPr>
              <a:t>+</a:t>
            </a:r>
          </a:p>
        </p:txBody>
      </p:sp>
      <p:sp>
        <p:nvSpPr>
          <p:cNvPr id="20" name="community-description">
            <a:extLst>
              <a:ext uri="{FF2B5EF4-FFF2-40B4-BE49-F238E27FC236}">
                <a16:creationId xmlns:a16="http://schemas.microsoft.com/office/drawing/2014/main" id="{79F5BEC2-0D8A-36C3-4E5D-FC23DC2CD8B2}"/>
              </a:ext>
            </a:extLst>
          </p:cNvPr>
          <p:cNvSpPr>
            <a:spLocks noGrp="1"/>
          </p:cNvSpPr>
          <p:nvPr/>
        </p:nvSpPr>
        <p:spPr>
          <a:xfrm>
            <a:off x="8210550" y="2686050"/>
            <a:ext cx="3143250" cy="704850"/>
          </a:xfrm>
          <a:prstGeom prst="rect">
            <a:avLst/>
          </a:prstGeom>
          <a:noFill/>
          <a:ln w="0">
            <a:noFill/>
          </a:ln>
        </p:spPr>
        <p:txBody>
          <a:bodyPr anchor="t">
            <a:noAutofit/>
          </a:bodyPr>
          <a:lstStyle/>
          <a:p>
            <a:pPr algn="l">
              <a:buNone/>
              <a:defRPr sz="1800" b="0" i="0">
                <a:solidFill>
                  <a:srgbClr val="777777"/>
                </a:solidFill>
                <a:latin typeface="Arial"/>
                <a:ea typeface="Arial"/>
                <a:cs typeface="Arial"/>
              </a:defRPr>
            </a:pPr>
            <a:r>
              <a:rPr sz="1800" b="0" i="0">
                <a:solidFill>
                  <a:srgbClr val="777777"/>
                </a:solidFill>
                <a:latin typeface="Arial"/>
                <a:ea typeface="Arial"/>
                <a:cs typeface="Arial"/>
              </a:rPr>
              <a:t>events and activities</a:t>
            </a:r>
          </a:p>
          <a:p>
            <a:pPr algn="l">
              <a:buNone/>
              <a:defRPr sz="1800" b="0" i="0">
                <a:solidFill>
                  <a:srgbClr val="777777"/>
                </a:solidFill>
                <a:latin typeface="Arial"/>
                <a:ea typeface="Arial"/>
                <a:cs typeface="Arial"/>
              </a:defRPr>
            </a:pPr>
            <a:r>
              <a:rPr sz="1800" b="0" i="0">
                <a:solidFill>
                  <a:srgbClr val="777777"/>
                </a:solidFill>
                <a:latin typeface="Arial"/>
                <a:ea typeface="Arial"/>
                <a:cs typeface="Arial"/>
              </a:rPr>
              <a:t>recorded worldwide</a:t>
            </a:r>
          </a:p>
        </p:txBody>
      </p:sp>
      <p:sp>
        <p:nvSpPr>
          <p:cNvPr id="21" name="community-accent">
            <a:extLst>
              <a:ext uri="{FF2B5EF4-FFF2-40B4-BE49-F238E27FC236}">
                <a16:creationId xmlns:a16="http://schemas.microsoft.com/office/drawing/2014/main" id="{B835FDEE-15B5-95A8-0FEC-91382FC16F76}"/>
              </a:ext>
            </a:extLst>
          </p:cNvPr>
          <p:cNvSpPr>
            <a:spLocks noGrp="1"/>
          </p:cNvSpPr>
          <p:nvPr/>
        </p:nvSpPr>
        <p:spPr>
          <a:xfrm>
            <a:off x="8210550" y="3695700"/>
            <a:ext cx="1238250" cy="76200"/>
          </a:xfrm>
          <a:prstGeom prst="rect">
            <a:avLst/>
          </a:prstGeom>
          <a:solidFill>
            <a:srgbClr val="F4BE40"/>
          </a:solidFill>
          <a:ln w="0">
            <a:noFill/>
          </a:ln>
        </p:spPr>
        <p:txBody>
          <a:bodyPr/>
          <a:lstStyle/>
          <a:p>
            <a:endParaRPr lang="en-GB"/>
          </a:p>
        </p:txBody>
      </p:sp>
      <p:sp>
        <p:nvSpPr>
          <p:cNvPr id="22" name="still-counting">
            <a:extLst>
              <a:ext uri="{FF2B5EF4-FFF2-40B4-BE49-F238E27FC236}">
                <a16:creationId xmlns:a16="http://schemas.microsoft.com/office/drawing/2014/main" id="{6C0234C2-9025-6426-91B2-BAFF467DD6A4}"/>
              </a:ext>
            </a:extLst>
          </p:cNvPr>
          <p:cNvSpPr>
            <a:spLocks noGrp="1"/>
          </p:cNvSpPr>
          <p:nvPr/>
        </p:nvSpPr>
        <p:spPr>
          <a:xfrm>
            <a:off x="8210550" y="4000500"/>
            <a:ext cx="2857500" cy="400050"/>
          </a:xfrm>
          <a:prstGeom prst="rect">
            <a:avLst/>
          </a:prstGeom>
          <a:noFill/>
          <a:ln w="0">
            <a:noFill/>
          </a:ln>
        </p:spPr>
        <p:txBody>
          <a:bodyPr anchor="t">
            <a:noAutofit/>
          </a:bodyPr>
          <a:lstStyle/>
          <a:p>
            <a:pPr algn="l">
              <a:buNone/>
              <a:defRPr sz="1950" b="1" i="0">
                <a:solidFill>
                  <a:srgbClr val="AF0E58"/>
                </a:solidFill>
                <a:latin typeface="Arial"/>
                <a:ea typeface="Arial"/>
                <a:cs typeface="Arial"/>
              </a:defRPr>
            </a:pPr>
            <a:r>
              <a:rPr sz="1950" b="1" i="0">
                <a:solidFill>
                  <a:srgbClr val="AF0E58"/>
                </a:solidFill>
                <a:latin typeface="Arial"/>
                <a:ea typeface="Arial"/>
                <a:cs typeface="Arial"/>
              </a:rPr>
              <a:t>Still counting</a:t>
            </a:r>
          </a:p>
        </p:txBody>
      </p:sp>
      <p:sp>
        <p:nvSpPr>
          <p:cNvPr id="23" name="community-note">
            <a:extLst>
              <a:ext uri="{FF2B5EF4-FFF2-40B4-BE49-F238E27FC236}">
                <a16:creationId xmlns:a16="http://schemas.microsoft.com/office/drawing/2014/main" id="{FCF66A54-9DB1-C5FA-CAFA-D038424A06ED}"/>
              </a:ext>
            </a:extLst>
          </p:cNvPr>
          <p:cNvSpPr>
            <a:spLocks noGrp="1"/>
          </p:cNvSpPr>
          <p:nvPr/>
        </p:nvSpPr>
        <p:spPr>
          <a:xfrm>
            <a:off x="8210550" y="4591050"/>
            <a:ext cx="3143250" cy="781050"/>
          </a:xfrm>
          <a:prstGeom prst="rect">
            <a:avLst/>
          </a:prstGeom>
          <a:noFill/>
          <a:ln w="0">
            <a:noFill/>
          </a:ln>
        </p:spPr>
        <p:txBody>
          <a:bodyPr anchor="t">
            <a:noAutofit/>
          </a:bodyPr>
          <a:lstStyle/>
          <a:p>
            <a:pPr algn="l">
              <a:buNone/>
              <a:defRPr sz="1350" b="0" i="0">
                <a:solidFill>
                  <a:srgbClr val="777777"/>
                </a:solidFill>
                <a:latin typeface="Arial"/>
                <a:ea typeface="Arial"/>
                <a:cs typeface="Arial"/>
              </a:defRPr>
            </a:pPr>
            <a:r>
              <a:rPr sz="1350" b="0" i="0">
                <a:solidFill>
                  <a:srgbClr val="777777"/>
                </a:solidFill>
                <a:latin typeface="Arial"/>
                <a:ea typeface="Arial"/>
                <a:cs typeface="Arial"/>
              </a:rPr>
              <a:t>Campaign activity continued to be submitted after the Global Week closed.</a:t>
            </a:r>
          </a:p>
        </p:txBody>
      </p:sp>
      <p:sp>
        <p:nvSpPr>
          <p:cNvPr id="24" name="footer-title">
            <a:extLst>
              <a:ext uri="{FF2B5EF4-FFF2-40B4-BE49-F238E27FC236}">
                <a16:creationId xmlns:a16="http://schemas.microsoft.com/office/drawing/2014/main" id="{7D6F14BF-AFD0-F9C5-A693-4DFB06FA901E}"/>
              </a:ext>
            </a:extLst>
          </p:cNvPr>
          <p:cNvSpPr>
            <a:spLocks noGrp="1"/>
          </p:cNvSpPr>
          <p:nvPr/>
        </p:nvSpPr>
        <p:spPr>
          <a:xfrm>
            <a:off x="685800" y="6819900"/>
            <a:ext cx="4953000" cy="190500"/>
          </a:xfrm>
          <a:prstGeom prst="rect">
            <a:avLst/>
          </a:prstGeom>
          <a:noFill/>
          <a:ln w="0">
            <a:noFill/>
          </a:ln>
        </p:spPr>
        <p:txBody>
          <a:bodyPr anchor="t">
            <a:noAutofit/>
          </a:bodyPr>
          <a:lstStyle/>
          <a:p>
            <a:pPr algn="l">
              <a:buNone/>
              <a:defRPr sz="783" b="0" i="0">
                <a:solidFill>
                  <a:srgbClr val="777777"/>
                </a:solidFill>
                <a:latin typeface="Arial"/>
                <a:ea typeface="Arial"/>
                <a:cs typeface="Arial"/>
              </a:defRPr>
            </a:pPr>
            <a:r>
              <a:rPr sz="783" b="0" i="0">
                <a:solidFill>
                  <a:srgbClr val="777777"/>
                </a:solidFill>
                <a:latin typeface="Arial"/>
                <a:ea typeface="Arial"/>
                <a:cs typeface="Arial"/>
              </a:rPr>
              <a:t>2026 Global Week for Action Impact Report</a:t>
            </a:r>
          </a:p>
        </p:txBody>
      </p:sp>
      <p:sp>
        <p:nvSpPr>
          <p:cNvPr id="25" name="page-number">
            <a:extLst>
              <a:ext uri="{FF2B5EF4-FFF2-40B4-BE49-F238E27FC236}">
                <a16:creationId xmlns:a16="http://schemas.microsoft.com/office/drawing/2014/main" id="{39FE8E26-58B8-FE25-EC2B-F2AFB5DE2992}"/>
              </a:ext>
            </a:extLst>
          </p:cNvPr>
          <p:cNvSpPr>
            <a:spLocks noGrp="1"/>
          </p:cNvSpPr>
          <p:nvPr/>
        </p:nvSpPr>
        <p:spPr>
          <a:xfrm>
            <a:off x="11191875" y="6819900"/>
            <a:ext cx="304800" cy="190500"/>
          </a:xfrm>
          <a:prstGeom prst="rect">
            <a:avLst/>
          </a:prstGeom>
          <a:noFill/>
          <a:ln w="0">
            <a:noFill/>
          </a:ln>
        </p:spPr>
        <p:txBody>
          <a:bodyPr anchor="t">
            <a:noAutofit/>
          </a:bodyPr>
          <a:lstStyle/>
          <a:p>
            <a:pPr algn="l">
              <a:buNone/>
              <a:defRPr sz="783" b="0" i="0">
                <a:solidFill>
                  <a:srgbClr val="777777"/>
                </a:solidFill>
                <a:latin typeface="Arial"/>
                <a:ea typeface="Arial"/>
                <a:cs typeface="Arial"/>
              </a:defRPr>
            </a:pPr>
            <a:r>
              <a:rPr lang="es-ES" sz="783" b="0" i="0">
                <a:solidFill>
                  <a:srgbClr val="777777"/>
                </a:solidFill>
                <a:latin typeface="Arial"/>
                <a:ea typeface="Arial"/>
                <a:cs typeface="Arial"/>
              </a:rPr>
              <a:t>7</a:t>
            </a:r>
            <a:endParaRPr sz="783" b="0" i="0">
              <a:solidFill>
                <a:srgbClr val="777777"/>
              </a:solidFill>
              <a:latin typeface="Arial"/>
              <a:ea typeface="Arial"/>
              <a:cs typeface="Arial"/>
            </a:endParaRPr>
          </a:p>
        </p:txBody>
      </p:sp>
      <p:sp>
        <p:nvSpPr>
          <p:cNvPr id="27" name="title-rule">
            <a:extLst>
              <a:ext uri="{FF2B5EF4-FFF2-40B4-BE49-F238E27FC236}">
                <a16:creationId xmlns:a16="http://schemas.microsoft.com/office/drawing/2014/main" id="{C6B141F2-BC37-681A-C232-10D777A12E56}"/>
              </a:ext>
            </a:extLst>
          </p:cNvPr>
          <p:cNvSpPr>
            <a:spLocks noGrp="1"/>
          </p:cNvSpPr>
          <p:nvPr/>
        </p:nvSpPr>
        <p:spPr>
          <a:xfrm>
            <a:off x="685800" y="1123950"/>
            <a:ext cx="10820400" cy="47625"/>
          </a:xfrm>
          <a:prstGeom prst="rect">
            <a:avLst/>
          </a:prstGeom>
          <a:solidFill>
            <a:srgbClr val="AF0E58"/>
          </a:solidFill>
          <a:ln w="0">
            <a:noFill/>
          </a:ln>
        </p:spPr>
        <p:txBody>
          <a:bodyPr/>
          <a:lstStyle/>
          <a:p>
            <a:endParaRPr lang="en-GB"/>
          </a:p>
        </p:txBody>
      </p:sp>
      <p:sp>
        <p:nvSpPr>
          <p:cNvPr id="29" name="TextBox 28">
            <a:extLst>
              <a:ext uri="{FF2B5EF4-FFF2-40B4-BE49-F238E27FC236}">
                <a16:creationId xmlns:a16="http://schemas.microsoft.com/office/drawing/2014/main" id="{88B32758-26AC-FFF0-3AE3-F537417BE8B5}"/>
              </a:ext>
            </a:extLst>
          </p:cNvPr>
          <p:cNvSpPr txBox="1"/>
          <p:nvPr/>
        </p:nvSpPr>
        <p:spPr>
          <a:xfrm>
            <a:off x="1104881" y="5856386"/>
            <a:ext cx="9884032" cy="307777"/>
          </a:xfrm>
          <a:prstGeom prst="rect">
            <a:avLst/>
          </a:prstGeom>
          <a:noFill/>
        </p:spPr>
        <p:txBody>
          <a:bodyPr wrap="square" lIns="91440" tIns="45720" rIns="91440" bIns="45720" rtlCol="0" anchor="t">
            <a:spAutoFit/>
          </a:bodyPr>
          <a:lstStyle/>
          <a:p>
            <a:r>
              <a:rPr lang="en-US" sz="1400"/>
              <a:t>*These numbers are for the three-year campaign, 15 Sep – 11 Nov 2024, 18 Aug – 2 Oct 2025 and 1 July – 30 Sept 2026 combined. </a:t>
            </a:r>
          </a:p>
        </p:txBody>
      </p:sp>
      <p:sp>
        <p:nvSpPr>
          <p:cNvPr id="30" name="Rectangle 29">
            <a:extLst>
              <a:ext uri="{FF2B5EF4-FFF2-40B4-BE49-F238E27FC236}">
                <a16:creationId xmlns:a16="http://schemas.microsoft.com/office/drawing/2014/main" id="{7AA6F31A-D9B3-B652-DB0B-BAF7D551F962}"/>
              </a:ext>
            </a:extLst>
          </p:cNvPr>
          <p:cNvSpPr/>
          <p:nvPr/>
        </p:nvSpPr>
        <p:spPr>
          <a:xfrm>
            <a:off x="0" y="0"/>
            <a:ext cx="12192000" cy="7200900"/>
          </a:xfrm>
          <a:prstGeom prst="rect">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5451460"/>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slide-title">
            <a:extLst>
              <a:ext uri="{FF2B5EF4-FFF2-40B4-BE49-F238E27FC236}">
                <a16:creationId xmlns:a16="http://schemas.microsoft.com/office/drawing/2014/main" id="{67A2F6CF-98A0-4046-9466-79371782B650}"/>
              </a:ext>
            </a:extLst>
          </p:cNvPr>
          <p:cNvSpPr>
            <a:spLocks noGrp="1"/>
          </p:cNvSpPr>
          <p:nvPr/>
        </p:nvSpPr>
        <p:spPr>
          <a:xfrm>
            <a:off x="685800" y="438150"/>
            <a:ext cx="10820400" cy="590550"/>
          </a:xfrm>
          <a:prstGeom prst="rect">
            <a:avLst/>
          </a:prstGeom>
          <a:noFill/>
          <a:ln w="0">
            <a:noFill/>
            <a:prstDash val="solid"/>
          </a:ln>
        </p:spPr>
        <p:txBody>
          <a:bodyPr anchor="t">
            <a:normAutofit/>
          </a:bodyPr>
          <a:lstStyle/>
          <a:p>
            <a:pPr algn="l">
              <a:defRPr sz="2850" b="1" i="0">
                <a:solidFill>
                  <a:srgbClr val="111111"/>
                </a:solidFill>
                <a:latin typeface="Arial"/>
                <a:ea typeface="Arial"/>
                <a:cs typeface="Arial"/>
              </a:defRPr>
            </a:pPr>
            <a:r>
              <a:rPr sz="2850" b="1" i="0">
                <a:solidFill>
                  <a:srgbClr val="111111"/>
                </a:solidFill>
                <a:latin typeface="Arial"/>
                <a:ea typeface="Arial"/>
                <a:cs typeface="Arial"/>
              </a:rPr>
              <a:t>TIME TO LEAD</a:t>
            </a:r>
          </a:p>
        </p:txBody>
      </p:sp>
      <p:sp>
        <p:nvSpPr>
          <p:cNvPr id="2" name="Rectangle 1">
            <a:extLst>
              <a:ext uri="{FF2B5EF4-FFF2-40B4-BE49-F238E27FC236}">
                <a16:creationId xmlns:a16="http://schemas.microsoft.com/office/drawing/2014/main" id="{528F3014-8539-4696-8EF7-E1BF7E9C1B25}"/>
              </a:ext>
            </a:extLst>
          </p:cNvPr>
          <p:cNvSpPr>
            <a:spLocks noGrp="1"/>
          </p:cNvSpPr>
          <p:nvPr/>
        </p:nvSpPr>
        <p:spPr>
          <a:xfrm>
            <a:off x="685799" y="1376362"/>
            <a:ext cx="5143500" cy="438150"/>
          </a:xfrm>
          <a:prstGeom prst="rect">
            <a:avLst/>
          </a:prstGeom>
          <a:noFill/>
          <a:ln w="0">
            <a:noFill/>
            <a:prstDash val="solid"/>
          </a:ln>
        </p:spPr>
        <p:txBody>
          <a:bodyPr anchor="t">
            <a:normAutofit fontScale="97849" lnSpcReduction="10000"/>
          </a:bodyPr>
          <a:lstStyle/>
          <a:p>
            <a:pPr algn="l">
              <a:defRPr sz="2325" b="1" i="0">
                <a:solidFill>
                  <a:srgbClr val="AF0E58"/>
                </a:solidFill>
                <a:latin typeface="Arial"/>
                <a:ea typeface="Arial"/>
                <a:cs typeface="Arial"/>
              </a:defRPr>
            </a:pPr>
            <a:r>
              <a:rPr sz="2325" b="1" i="0">
                <a:solidFill>
                  <a:srgbClr val="AF0E58"/>
                </a:solidFill>
                <a:latin typeface="Arial"/>
                <a:ea typeface="Arial"/>
                <a:cs typeface="Arial"/>
              </a:rPr>
              <a:t>Three years of action</a:t>
            </a:r>
          </a:p>
        </p:txBody>
      </p:sp>
      <p:sp>
        <p:nvSpPr>
          <p:cNvPr id="3" name="Rectangle 2">
            <a:extLst>
              <a:ext uri="{FF2B5EF4-FFF2-40B4-BE49-F238E27FC236}">
                <a16:creationId xmlns:a16="http://schemas.microsoft.com/office/drawing/2014/main" id="{9A085672-40FB-4F9E-B6D1-FF013FDD66B0}"/>
              </a:ext>
            </a:extLst>
          </p:cNvPr>
          <p:cNvSpPr>
            <a:spLocks noGrp="1"/>
          </p:cNvSpPr>
          <p:nvPr/>
        </p:nvSpPr>
        <p:spPr>
          <a:xfrm>
            <a:off x="685799" y="2090737"/>
            <a:ext cx="4953000" cy="3524250"/>
          </a:xfrm>
          <a:prstGeom prst="rect">
            <a:avLst/>
          </a:prstGeom>
          <a:noFill/>
          <a:ln w="0">
            <a:noFill/>
            <a:prstDash val="solid"/>
          </a:ln>
        </p:spPr>
        <p:txBody>
          <a:bodyPr lIns="91440" tIns="45720" rIns="91440" bIns="45720" anchor="t">
            <a:normAutofit fontScale="92500"/>
          </a:bodyPr>
          <a:lstStyle/>
          <a:p>
            <a:pPr>
              <a:defRPr sz="1575" b="0" i="0">
                <a:solidFill>
                  <a:srgbClr val="111111"/>
                </a:solidFill>
                <a:latin typeface="Arial"/>
                <a:ea typeface="Arial"/>
                <a:cs typeface="Arial"/>
              </a:defRPr>
            </a:pPr>
            <a:r>
              <a:rPr lang="en-US" sz="1550" b="0" i="0">
                <a:solidFill>
                  <a:srgbClr val="111111"/>
                </a:solidFill>
                <a:latin typeface="Calibri"/>
                <a:ea typeface="Calibri"/>
                <a:cs typeface="Calibri"/>
              </a:rPr>
              <a:t>Time to Lead began in 2024 as a </a:t>
            </a:r>
            <a:r>
              <a:rPr lang="en-US" sz="1550">
                <a:solidFill>
                  <a:srgbClr val="111111"/>
                </a:solidFill>
                <a:latin typeface="Calibri"/>
                <a:ea typeface="Calibri"/>
                <a:cs typeface="Calibri"/>
              </a:rPr>
              <a:t>two-year</a:t>
            </a:r>
            <a:r>
              <a:rPr lang="en-US" sz="1550" b="0" i="0">
                <a:solidFill>
                  <a:srgbClr val="111111"/>
                </a:solidFill>
                <a:latin typeface="Calibri"/>
                <a:ea typeface="Calibri"/>
                <a:cs typeface="Calibri"/>
              </a:rPr>
              <a:t> </a:t>
            </a:r>
            <a:r>
              <a:rPr lang="en-US" sz="1550">
                <a:solidFill>
                  <a:srgbClr val="111111"/>
                </a:solidFill>
                <a:latin typeface="Calibri"/>
                <a:ea typeface="Calibri"/>
                <a:cs typeface="Calibri"/>
              </a:rPr>
              <a:t>campaign leading</a:t>
            </a:r>
            <a:r>
              <a:rPr lang="en-US" sz="1550" b="0" i="0">
                <a:solidFill>
                  <a:srgbClr val="111111"/>
                </a:solidFill>
                <a:latin typeface="Calibri"/>
                <a:ea typeface="Calibri"/>
                <a:cs typeface="Calibri"/>
              </a:rPr>
              <a:t> towards the fourth UN High-Level Meeting on NCDs and Mental Health</a:t>
            </a:r>
            <a:r>
              <a:rPr lang="en-US" sz="1550">
                <a:solidFill>
                  <a:srgbClr val="111111"/>
                </a:solidFill>
                <a:latin typeface="Calibri"/>
                <a:ea typeface="Calibri"/>
                <a:cs typeface="Calibri"/>
              </a:rPr>
              <a:t> (HLM4).</a:t>
            </a:r>
            <a:r>
              <a:rPr lang="en-US" sz="1550" b="0" i="0">
                <a:solidFill>
                  <a:srgbClr val="111111"/>
                </a:solidFill>
                <a:latin typeface="Calibri"/>
                <a:ea typeface="Calibri"/>
                <a:cs typeface="Calibri"/>
              </a:rPr>
              <a:t> It gave the global NCD movement a shared platform for calling on governments to demonstrate leadership through concrete action.</a:t>
            </a:r>
          </a:p>
          <a:p>
            <a:endParaRPr lang="en-US" sz="1550" b="0" i="0">
              <a:solidFill>
                <a:srgbClr val="111111"/>
              </a:solidFill>
              <a:latin typeface="Calibri"/>
              <a:ea typeface="Calibri"/>
              <a:cs typeface="Calibri"/>
            </a:endParaRPr>
          </a:p>
          <a:p>
            <a:pPr>
              <a:defRPr sz="1575" b="0" i="0">
                <a:solidFill>
                  <a:srgbClr val="111111"/>
                </a:solidFill>
                <a:latin typeface="Arial"/>
                <a:ea typeface="Arial"/>
                <a:cs typeface="Arial"/>
              </a:defRPr>
            </a:pPr>
            <a:r>
              <a:rPr lang="en-US" sz="1550" b="0" i="0">
                <a:solidFill>
                  <a:srgbClr val="111111"/>
                </a:solidFill>
                <a:latin typeface="Calibri"/>
                <a:ea typeface="Calibri"/>
                <a:cs typeface="Calibri"/>
              </a:rPr>
              <a:t>In 2026, the campaign entered a third and final phase. Under the theme Leadership in Focus: From Commitment to Implementation, attention shifted towards the financing and accountability needed to turn political commitments into measurable progress.</a:t>
            </a:r>
          </a:p>
          <a:p>
            <a:pPr>
              <a:defRPr sz="1575" b="0" i="0">
                <a:solidFill>
                  <a:srgbClr val="111111"/>
                </a:solidFill>
                <a:latin typeface="Arial"/>
                <a:ea typeface="Arial"/>
                <a:cs typeface="Arial"/>
              </a:defRPr>
            </a:pPr>
            <a:endParaRPr lang="en-US" sz="1550">
              <a:solidFill>
                <a:srgbClr val="111111"/>
              </a:solidFill>
              <a:latin typeface="Calibri"/>
              <a:ea typeface="Calibri"/>
              <a:cs typeface="Calibri"/>
            </a:endParaRPr>
          </a:p>
          <a:p>
            <a:pPr>
              <a:defRPr sz="1575" b="0" i="0">
                <a:solidFill>
                  <a:srgbClr val="111111"/>
                </a:solidFill>
                <a:latin typeface="Arial"/>
                <a:ea typeface="Arial"/>
                <a:cs typeface="Arial"/>
              </a:defRPr>
            </a:pPr>
            <a:r>
              <a:rPr lang="en-US" sz="1550">
                <a:solidFill>
                  <a:srgbClr val="111111"/>
                </a:solidFill>
                <a:latin typeface="Calibri"/>
                <a:ea typeface="Calibri"/>
                <a:cs typeface="Calibri"/>
              </a:rPr>
              <a:t>The final leg of Time to Lead will conclude at the third International Dialogue on Sustainable Financing for NCDs and Mental Health (IFD3) in the Philippines in February 2027, before dovetailing into NCDA’s next long-term campaign strategy.</a:t>
            </a:r>
          </a:p>
          <a:p>
            <a:pPr>
              <a:defRPr sz="1575" b="0" i="0">
                <a:solidFill>
                  <a:srgbClr val="111111"/>
                </a:solidFill>
                <a:latin typeface="Arial"/>
                <a:ea typeface="Arial"/>
                <a:cs typeface="Arial"/>
              </a:defRPr>
            </a:pPr>
            <a:endParaRPr lang="en-US" sz="1550" b="0" i="0">
              <a:solidFill>
                <a:srgbClr val="111111"/>
              </a:solidFill>
              <a:latin typeface="Calibri"/>
              <a:ea typeface="Calibri"/>
              <a:cs typeface="Calibri"/>
            </a:endParaRPr>
          </a:p>
        </p:txBody>
      </p:sp>
      <p:sp>
        <p:nvSpPr>
          <p:cNvPr id="5" name="Rectangle 4">
            <a:extLst>
              <a:ext uri="{FF2B5EF4-FFF2-40B4-BE49-F238E27FC236}">
                <a16:creationId xmlns:a16="http://schemas.microsoft.com/office/drawing/2014/main" id="{50B0F1C0-29E9-4535-8814-53CAB3B8B96E}"/>
              </a:ext>
            </a:extLst>
          </p:cNvPr>
          <p:cNvSpPr>
            <a:spLocks noGrp="1"/>
          </p:cNvSpPr>
          <p:nvPr/>
        </p:nvSpPr>
        <p:spPr>
          <a:xfrm>
            <a:off x="6324600" y="1981200"/>
            <a:ext cx="4876800" cy="1047750"/>
          </a:xfrm>
          <a:prstGeom prst="rect">
            <a:avLst/>
          </a:prstGeom>
          <a:noFill/>
          <a:ln w="0">
            <a:noFill/>
            <a:prstDash val="solid"/>
          </a:ln>
        </p:spPr>
        <p:txBody>
          <a:bodyPr anchor="ctr">
            <a:normAutofit fontScale="99603" lnSpcReduction="10000"/>
          </a:bodyPr>
          <a:lstStyle/>
          <a:p>
            <a:pPr algn="ctr">
              <a:defRPr sz="2100" b="1" i="0">
                <a:solidFill>
                  <a:srgbClr val="FFFFFF"/>
                </a:solidFill>
                <a:latin typeface="Arial"/>
                <a:ea typeface="Arial"/>
                <a:cs typeface="Arial"/>
              </a:defRPr>
            </a:pPr>
            <a:r>
              <a:rPr sz="2100" b="1" i="0">
                <a:solidFill>
                  <a:srgbClr val="FFFFFF"/>
                </a:solidFill>
                <a:latin typeface="Arial"/>
                <a:ea typeface="Arial"/>
                <a:cs typeface="Arial"/>
              </a:rPr>
              <a:t>LEADERSHIP IN FOCUS</a:t>
            </a:r>
          </a:p>
          <a:p>
            <a:pPr algn="ctr">
              <a:defRPr sz="2100" b="1" i="0">
                <a:solidFill>
                  <a:srgbClr val="FFFFFF"/>
                </a:solidFill>
                <a:latin typeface="Arial"/>
                <a:ea typeface="Arial"/>
                <a:cs typeface="Arial"/>
              </a:defRPr>
            </a:pPr>
            <a:r>
              <a:rPr sz="2100" b="1" i="0">
                <a:solidFill>
                  <a:srgbClr val="FFFFFF"/>
                </a:solidFill>
                <a:latin typeface="Arial"/>
                <a:ea typeface="Arial"/>
                <a:cs typeface="Arial"/>
              </a:rPr>
              <a:t>From Commitment to Implementation</a:t>
            </a:r>
          </a:p>
        </p:txBody>
      </p:sp>
      <p:sp>
        <p:nvSpPr>
          <p:cNvPr id="8" name="Rectangle 7">
            <a:extLst>
              <a:ext uri="{FF2B5EF4-FFF2-40B4-BE49-F238E27FC236}">
                <a16:creationId xmlns:a16="http://schemas.microsoft.com/office/drawing/2014/main" id="{18322DAD-BC3F-44C1-95B4-8CC9BB293976}"/>
              </a:ext>
            </a:extLst>
          </p:cNvPr>
          <p:cNvSpPr>
            <a:spLocks noGrp="1"/>
          </p:cNvSpPr>
          <p:nvPr/>
        </p:nvSpPr>
        <p:spPr>
          <a:xfrm>
            <a:off x="685800" y="6819900"/>
            <a:ext cx="4953000" cy="190500"/>
          </a:xfrm>
          <a:prstGeom prst="rect">
            <a:avLst/>
          </a:prstGeom>
          <a:noFill/>
          <a:ln w="0">
            <a:noFill/>
            <a:prstDash val="solid"/>
          </a:ln>
        </p:spPr>
        <p:txBody>
          <a:bodyPr anchor="ctr">
            <a:normAutofit fontScale="87222" lnSpcReduction="20000"/>
          </a:bodyPr>
          <a:lstStyle/>
          <a:p>
            <a:pPr algn="l">
              <a:defRPr sz="900" b="0" i="0">
                <a:solidFill>
                  <a:srgbClr val="777777"/>
                </a:solidFill>
                <a:latin typeface="Arial"/>
                <a:ea typeface="Arial"/>
                <a:cs typeface="Arial"/>
              </a:defRPr>
            </a:pPr>
            <a:r>
              <a:rPr sz="900" b="0" i="0">
                <a:solidFill>
                  <a:srgbClr val="777777"/>
                </a:solidFill>
                <a:latin typeface="Arial"/>
                <a:ea typeface="Arial"/>
                <a:cs typeface="Arial"/>
              </a:rPr>
              <a:t>2026 Global Week for Action Impact Report</a:t>
            </a:r>
          </a:p>
        </p:txBody>
      </p:sp>
      <p:sp>
        <p:nvSpPr>
          <p:cNvPr id="9" name="Rectangle 8">
            <a:extLst>
              <a:ext uri="{FF2B5EF4-FFF2-40B4-BE49-F238E27FC236}">
                <a16:creationId xmlns:a16="http://schemas.microsoft.com/office/drawing/2014/main" id="{48E5EDC6-CE37-425B-B969-D7B39F1F600F}"/>
              </a:ext>
            </a:extLst>
          </p:cNvPr>
          <p:cNvSpPr>
            <a:spLocks noGrp="1"/>
          </p:cNvSpPr>
          <p:nvPr/>
        </p:nvSpPr>
        <p:spPr>
          <a:xfrm>
            <a:off x="11191875" y="6819900"/>
            <a:ext cx="304800" cy="190500"/>
          </a:xfrm>
          <a:prstGeom prst="rect">
            <a:avLst/>
          </a:prstGeom>
          <a:noFill/>
          <a:ln w="0">
            <a:noFill/>
            <a:prstDash val="solid"/>
          </a:ln>
        </p:spPr>
        <p:txBody>
          <a:bodyPr anchor="ctr">
            <a:normAutofit fontScale="87222" lnSpcReduction="20000"/>
          </a:bodyPr>
          <a:lstStyle/>
          <a:p>
            <a:pPr algn="r">
              <a:defRPr sz="900" b="0" i="0">
                <a:solidFill>
                  <a:srgbClr val="777777"/>
                </a:solidFill>
                <a:latin typeface="Arial"/>
                <a:ea typeface="Arial"/>
                <a:cs typeface="Arial"/>
              </a:defRPr>
            </a:pPr>
            <a:r>
              <a:rPr lang="es-ES" sz="900" b="0" i="0">
                <a:solidFill>
                  <a:srgbClr val="777777"/>
                </a:solidFill>
                <a:latin typeface="Arial"/>
                <a:ea typeface="Arial"/>
                <a:cs typeface="Arial"/>
              </a:rPr>
              <a:t>8</a:t>
            </a:r>
            <a:endParaRPr sz="900" b="0" i="0">
              <a:solidFill>
                <a:srgbClr val="777777"/>
              </a:solidFill>
              <a:latin typeface="Arial"/>
              <a:ea typeface="Arial"/>
              <a:cs typeface="Arial"/>
            </a:endParaRPr>
          </a:p>
        </p:txBody>
      </p:sp>
      <p:sp>
        <p:nvSpPr>
          <p:cNvPr id="11" name="Rectangle 10">
            <a:extLst>
              <a:ext uri="{FF2B5EF4-FFF2-40B4-BE49-F238E27FC236}">
                <a16:creationId xmlns:a16="http://schemas.microsoft.com/office/drawing/2014/main" id="{26BEB42E-AB04-C4A4-97B1-28FB765A05BC}"/>
              </a:ext>
            </a:extLst>
          </p:cNvPr>
          <p:cNvSpPr>
            <a:spLocks noGrp="1"/>
          </p:cNvSpPr>
          <p:nvPr/>
        </p:nvSpPr>
        <p:spPr>
          <a:xfrm>
            <a:off x="685800" y="1123950"/>
            <a:ext cx="10820400" cy="47625"/>
          </a:xfrm>
          <a:prstGeom prst="rect">
            <a:avLst/>
          </a:prstGeom>
          <a:solidFill>
            <a:srgbClr val="AF0E58"/>
          </a:solidFill>
          <a:ln w="0">
            <a:noFill/>
            <a:prstDash val="solid"/>
          </a:ln>
        </p:spPr>
        <p:txBody>
          <a:bodyPr/>
          <a:lstStyle/>
          <a:p>
            <a:endParaRPr lang="en-GB"/>
          </a:p>
        </p:txBody>
      </p:sp>
      <p:pic>
        <p:nvPicPr>
          <p:cNvPr id="4" name="Picture 3">
            <a:extLst>
              <a:ext uri="{FF2B5EF4-FFF2-40B4-BE49-F238E27FC236}">
                <a16:creationId xmlns:a16="http://schemas.microsoft.com/office/drawing/2014/main" id="{D1AEC55F-491A-F4DF-C0E2-1DFDA970767F}"/>
              </a:ext>
            </a:extLst>
          </p:cNvPr>
          <p:cNvPicPr>
            <a:picLocks noChangeAspect="1"/>
          </p:cNvPicPr>
          <p:nvPr/>
        </p:nvPicPr>
        <p:blipFill>
          <a:blip r:embed="rId3"/>
          <a:stretch>
            <a:fillRect/>
          </a:stretch>
        </p:blipFill>
        <p:spPr>
          <a:xfrm>
            <a:off x="6713307" y="1466850"/>
            <a:ext cx="4099386" cy="3986213"/>
          </a:xfrm>
          <a:prstGeom prst="rect">
            <a:avLst/>
          </a:prstGeom>
        </p:spPr>
      </p:pic>
      <p:sp>
        <p:nvSpPr>
          <p:cNvPr id="7" name="Rectangle 6">
            <a:extLst>
              <a:ext uri="{FF2B5EF4-FFF2-40B4-BE49-F238E27FC236}">
                <a16:creationId xmlns:a16="http://schemas.microsoft.com/office/drawing/2014/main" id="{38D9D29D-A615-156F-B8B7-75665DD30B22}"/>
              </a:ext>
            </a:extLst>
          </p:cNvPr>
          <p:cNvSpPr/>
          <p:nvPr/>
        </p:nvSpPr>
        <p:spPr>
          <a:xfrm>
            <a:off x="0" y="0"/>
            <a:ext cx="12192000" cy="7200900"/>
          </a:xfrm>
          <a:prstGeom prst="rect">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688525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 name="slide-title">
            <a:extLst>
              <a:ext uri="{FF2B5EF4-FFF2-40B4-BE49-F238E27FC236}">
                <a16:creationId xmlns:a16="http://schemas.microsoft.com/office/drawing/2014/main" id="{515681ED-723B-4F8E-B738-F0557BDC37E8}"/>
              </a:ext>
            </a:extLst>
          </p:cNvPr>
          <p:cNvSpPr>
            <a:spLocks noGrp="1"/>
          </p:cNvSpPr>
          <p:nvPr/>
        </p:nvSpPr>
        <p:spPr>
          <a:xfrm>
            <a:off x="685800" y="438150"/>
            <a:ext cx="10820400" cy="590550"/>
          </a:xfrm>
          <a:prstGeom prst="rect">
            <a:avLst/>
          </a:prstGeom>
          <a:noFill/>
          <a:ln w="0">
            <a:noFill/>
            <a:prstDash val="solid"/>
          </a:ln>
        </p:spPr>
        <p:txBody>
          <a:bodyPr anchor="t">
            <a:normAutofit/>
          </a:bodyPr>
          <a:lstStyle/>
          <a:p>
            <a:pPr algn="l">
              <a:defRPr sz="2850" b="1" i="0">
                <a:solidFill>
                  <a:srgbClr val="111111"/>
                </a:solidFill>
                <a:latin typeface="Arial"/>
                <a:ea typeface="Arial"/>
                <a:cs typeface="Arial"/>
              </a:defRPr>
            </a:pPr>
            <a:r>
              <a:rPr sz="2850" b="1" i="0">
                <a:solidFill>
                  <a:srgbClr val="111111"/>
                </a:solidFill>
                <a:latin typeface="Arial"/>
                <a:ea typeface="Arial"/>
                <a:cs typeface="Arial"/>
              </a:rPr>
              <a:t>THE CAMPAIGN JOURNEY</a:t>
            </a:r>
          </a:p>
        </p:txBody>
      </p:sp>
      <p:sp>
        <p:nvSpPr>
          <p:cNvPr id="2" name="Rectangle 1">
            <a:extLst>
              <a:ext uri="{FF2B5EF4-FFF2-40B4-BE49-F238E27FC236}">
                <a16:creationId xmlns:a16="http://schemas.microsoft.com/office/drawing/2014/main" id="{7033398B-6558-4CF0-896B-7454AA26667E}"/>
              </a:ext>
            </a:extLst>
          </p:cNvPr>
          <p:cNvSpPr>
            <a:spLocks noGrp="1"/>
          </p:cNvSpPr>
          <p:nvPr/>
        </p:nvSpPr>
        <p:spPr>
          <a:xfrm>
            <a:off x="685800" y="1123950"/>
            <a:ext cx="10820400" cy="47625"/>
          </a:xfrm>
          <a:prstGeom prst="rect">
            <a:avLst/>
          </a:prstGeom>
          <a:solidFill>
            <a:srgbClr val="AF0E58"/>
          </a:solidFill>
          <a:ln w="0">
            <a:noFill/>
            <a:prstDash val="solid"/>
          </a:ln>
        </p:spPr>
        <p:txBody>
          <a:bodyPr/>
          <a:lstStyle/>
          <a:p>
            <a:endParaRPr lang="en-GB"/>
          </a:p>
        </p:txBody>
      </p:sp>
      <p:sp>
        <p:nvSpPr>
          <p:cNvPr id="3" name="Rectangle 2">
            <a:extLst>
              <a:ext uri="{FF2B5EF4-FFF2-40B4-BE49-F238E27FC236}">
                <a16:creationId xmlns:a16="http://schemas.microsoft.com/office/drawing/2014/main" id="{88E811B2-0CAA-4E54-A55B-76A3499AE7E8}"/>
              </a:ext>
            </a:extLst>
          </p:cNvPr>
          <p:cNvSpPr>
            <a:spLocks noGrp="1"/>
          </p:cNvSpPr>
          <p:nvPr/>
        </p:nvSpPr>
        <p:spPr>
          <a:xfrm>
            <a:off x="685800" y="1466850"/>
            <a:ext cx="3333750" cy="895350"/>
          </a:xfrm>
          <a:prstGeom prst="rect">
            <a:avLst/>
          </a:prstGeom>
          <a:solidFill>
            <a:srgbClr val="AF0E58"/>
          </a:solidFill>
          <a:ln w="0">
            <a:noFill/>
            <a:prstDash val="solid"/>
          </a:ln>
        </p:spPr>
        <p:txBody>
          <a:bodyPr/>
          <a:lstStyle/>
          <a:p>
            <a:endParaRPr lang="en-GB"/>
          </a:p>
        </p:txBody>
      </p:sp>
      <p:sp>
        <p:nvSpPr>
          <p:cNvPr id="4" name="Rectangle 3">
            <a:extLst>
              <a:ext uri="{FF2B5EF4-FFF2-40B4-BE49-F238E27FC236}">
                <a16:creationId xmlns:a16="http://schemas.microsoft.com/office/drawing/2014/main" id="{159B3467-A011-4AF7-B53E-E14319F6DE19}"/>
              </a:ext>
            </a:extLst>
          </p:cNvPr>
          <p:cNvSpPr>
            <a:spLocks noGrp="1"/>
          </p:cNvSpPr>
          <p:nvPr/>
        </p:nvSpPr>
        <p:spPr>
          <a:xfrm>
            <a:off x="895350" y="1619250"/>
            <a:ext cx="2914650" cy="285750"/>
          </a:xfrm>
          <a:prstGeom prst="rect">
            <a:avLst/>
          </a:prstGeom>
          <a:noFill/>
          <a:ln w="0">
            <a:noFill/>
            <a:prstDash val="solid"/>
          </a:ln>
        </p:spPr>
        <p:txBody>
          <a:bodyPr anchor="t">
            <a:normAutofit fontScale="85833" lnSpcReduction="20000"/>
          </a:bodyPr>
          <a:lstStyle/>
          <a:p>
            <a:pPr algn="l">
              <a:defRPr sz="1800" b="1" i="0">
                <a:solidFill>
                  <a:srgbClr val="F4BE40"/>
                </a:solidFill>
                <a:latin typeface="Arial"/>
                <a:ea typeface="Arial"/>
                <a:cs typeface="Arial"/>
              </a:defRPr>
            </a:pPr>
            <a:r>
              <a:rPr sz="1800" b="1" i="0">
                <a:solidFill>
                  <a:srgbClr val="F4BE40"/>
                </a:solidFill>
                <a:latin typeface="Arial"/>
                <a:ea typeface="Arial"/>
                <a:cs typeface="Arial"/>
              </a:rPr>
              <a:t>2024</a:t>
            </a:r>
          </a:p>
        </p:txBody>
      </p:sp>
      <p:sp>
        <p:nvSpPr>
          <p:cNvPr id="5" name="Rectangle 4">
            <a:extLst>
              <a:ext uri="{FF2B5EF4-FFF2-40B4-BE49-F238E27FC236}">
                <a16:creationId xmlns:a16="http://schemas.microsoft.com/office/drawing/2014/main" id="{FAA67352-B83C-4869-9468-78ECA3D65D3E}"/>
              </a:ext>
            </a:extLst>
          </p:cNvPr>
          <p:cNvSpPr>
            <a:spLocks noGrp="1"/>
          </p:cNvSpPr>
          <p:nvPr/>
        </p:nvSpPr>
        <p:spPr>
          <a:xfrm>
            <a:off x="895350" y="1943100"/>
            <a:ext cx="2914650" cy="304800"/>
          </a:xfrm>
          <a:prstGeom prst="rect">
            <a:avLst/>
          </a:prstGeom>
          <a:noFill/>
          <a:ln w="0">
            <a:noFill/>
            <a:prstDash val="solid"/>
          </a:ln>
        </p:spPr>
        <p:txBody>
          <a:bodyPr anchor="t">
            <a:normAutofit/>
          </a:bodyPr>
          <a:lstStyle/>
          <a:p>
            <a:pPr algn="l">
              <a:defRPr sz="1275" b="1" i="0">
                <a:solidFill>
                  <a:srgbClr val="FFFFFF"/>
                </a:solidFill>
                <a:latin typeface="Arial"/>
                <a:ea typeface="Arial"/>
                <a:cs typeface="Arial"/>
              </a:defRPr>
            </a:pPr>
            <a:r>
              <a:rPr sz="1275" b="1" i="0">
                <a:solidFill>
                  <a:srgbClr val="FFFFFF"/>
                </a:solidFill>
                <a:latin typeface="Arial"/>
                <a:ea typeface="Arial"/>
                <a:cs typeface="Arial"/>
              </a:rPr>
              <a:t>CALLING FOR LEADERSHIP</a:t>
            </a:r>
          </a:p>
        </p:txBody>
      </p:sp>
      <p:sp>
        <p:nvSpPr>
          <p:cNvPr id="6" name="Rectangle 5">
            <a:extLst>
              <a:ext uri="{FF2B5EF4-FFF2-40B4-BE49-F238E27FC236}">
                <a16:creationId xmlns:a16="http://schemas.microsoft.com/office/drawing/2014/main" id="{75045B41-C229-416D-B879-A81C3941BA31}"/>
              </a:ext>
            </a:extLst>
          </p:cNvPr>
          <p:cNvSpPr>
            <a:spLocks noGrp="1"/>
          </p:cNvSpPr>
          <p:nvPr/>
        </p:nvSpPr>
        <p:spPr>
          <a:xfrm>
            <a:off x="685800" y="2590800"/>
            <a:ext cx="3333750" cy="1842770"/>
          </a:xfrm>
          <a:prstGeom prst="rect">
            <a:avLst/>
          </a:prstGeom>
          <a:noFill/>
          <a:ln w="0">
            <a:noFill/>
            <a:prstDash val="solid"/>
          </a:ln>
        </p:spPr>
        <p:txBody>
          <a:bodyPr lIns="91440" tIns="45720" rIns="91440" bIns="45720" anchor="t">
            <a:normAutofit/>
          </a:bodyPr>
          <a:lstStyle/>
          <a:p>
            <a:pPr algn="l">
              <a:defRPr sz="1425" b="0" i="0">
                <a:solidFill>
                  <a:srgbClr val="111111"/>
                </a:solidFill>
                <a:latin typeface="Arial"/>
                <a:ea typeface="Arial"/>
                <a:cs typeface="Arial"/>
              </a:defRPr>
            </a:pPr>
            <a:r>
              <a:rPr lang="en-US" sz="1400" b="0" i="0">
                <a:solidFill>
                  <a:srgbClr val="111111"/>
                </a:solidFill>
                <a:latin typeface="Calibri"/>
                <a:ea typeface="Calibri"/>
                <a:cs typeface="Calibri"/>
              </a:rPr>
              <a:t>Time to Lead brought the NCD movement together around five campaign priorities. The Call to Lead became its central advocacy statement, inviting </a:t>
            </a:r>
            <a:r>
              <a:rPr lang="en-US" sz="1400" b="0" i="0" err="1">
                <a:solidFill>
                  <a:srgbClr val="111111"/>
                </a:solidFill>
                <a:latin typeface="Calibri"/>
                <a:ea typeface="Calibri"/>
                <a:cs typeface="Calibri"/>
              </a:rPr>
              <a:t>organisations</a:t>
            </a:r>
            <a:r>
              <a:rPr lang="en-US" sz="1400" b="0" i="0">
                <a:solidFill>
                  <a:srgbClr val="111111"/>
                </a:solidFill>
                <a:latin typeface="Calibri"/>
                <a:ea typeface="Calibri"/>
                <a:cs typeface="Calibri"/>
              </a:rPr>
              <a:t>, advocates and individuals worldwide to demand genuine leadership on NCDs and mental health.</a:t>
            </a:r>
          </a:p>
        </p:txBody>
      </p:sp>
      <p:sp>
        <p:nvSpPr>
          <p:cNvPr id="7" name="Rectangle 6">
            <a:extLst>
              <a:ext uri="{FF2B5EF4-FFF2-40B4-BE49-F238E27FC236}">
                <a16:creationId xmlns:a16="http://schemas.microsoft.com/office/drawing/2014/main" id="{D9075946-91B3-4F5B-BCA5-852633134B81}"/>
              </a:ext>
            </a:extLst>
          </p:cNvPr>
          <p:cNvSpPr>
            <a:spLocks noGrp="1"/>
          </p:cNvSpPr>
          <p:nvPr/>
        </p:nvSpPr>
        <p:spPr>
          <a:xfrm>
            <a:off x="4429125" y="1466850"/>
            <a:ext cx="3333750" cy="895350"/>
          </a:xfrm>
          <a:prstGeom prst="rect">
            <a:avLst/>
          </a:prstGeom>
          <a:solidFill>
            <a:srgbClr val="AF0E58"/>
          </a:solidFill>
          <a:ln w="0">
            <a:noFill/>
            <a:prstDash val="solid"/>
          </a:ln>
        </p:spPr>
        <p:txBody>
          <a:bodyPr/>
          <a:lstStyle/>
          <a:p>
            <a:endParaRPr lang="en-GB"/>
          </a:p>
        </p:txBody>
      </p:sp>
      <p:sp>
        <p:nvSpPr>
          <p:cNvPr id="8" name="Rectangle 7">
            <a:extLst>
              <a:ext uri="{FF2B5EF4-FFF2-40B4-BE49-F238E27FC236}">
                <a16:creationId xmlns:a16="http://schemas.microsoft.com/office/drawing/2014/main" id="{938C751F-8507-4339-A958-67715D6ADACB}"/>
              </a:ext>
            </a:extLst>
          </p:cNvPr>
          <p:cNvSpPr>
            <a:spLocks noGrp="1"/>
          </p:cNvSpPr>
          <p:nvPr/>
        </p:nvSpPr>
        <p:spPr>
          <a:xfrm>
            <a:off x="4638675" y="1619250"/>
            <a:ext cx="2914650" cy="285750"/>
          </a:xfrm>
          <a:prstGeom prst="rect">
            <a:avLst/>
          </a:prstGeom>
          <a:noFill/>
          <a:ln w="0">
            <a:noFill/>
            <a:prstDash val="solid"/>
          </a:ln>
        </p:spPr>
        <p:txBody>
          <a:bodyPr anchor="t">
            <a:normAutofit fontScale="85833" lnSpcReduction="20000"/>
          </a:bodyPr>
          <a:lstStyle/>
          <a:p>
            <a:pPr algn="l">
              <a:defRPr sz="1800" b="1" i="0">
                <a:solidFill>
                  <a:srgbClr val="F4BE40"/>
                </a:solidFill>
                <a:latin typeface="Arial"/>
                <a:ea typeface="Arial"/>
                <a:cs typeface="Arial"/>
              </a:defRPr>
            </a:pPr>
            <a:r>
              <a:rPr sz="1800" b="1" i="0">
                <a:solidFill>
                  <a:srgbClr val="F4BE40"/>
                </a:solidFill>
                <a:latin typeface="Arial"/>
                <a:ea typeface="Arial"/>
                <a:cs typeface="Arial"/>
              </a:rPr>
              <a:t>2025</a:t>
            </a:r>
          </a:p>
        </p:txBody>
      </p:sp>
      <p:sp>
        <p:nvSpPr>
          <p:cNvPr id="9" name="Rectangle 8">
            <a:extLst>
              <a:ext uri="{FF2B5EF4-FFF2-40B4-BE49-F238E27FC236}">
                <a16:creationId xmlns:a16="http://schemas.microsoft.com/office/drawing/2014/main" id="{1346E9E9-6B4E-4475-9BA0-C5C4D9BEDBC3}"/>
              </a:ext>
            </a:extLst>
          </p:cNvPr>
          <p:cNvSpPr>
            <a:spLocks noGrp="1"/>
          </p:cNvSpPr>
          <p:nvPr/>
        </p:nvSpPr>
        <p:spPr>
          <a:xfrm>
            <a:off x="4638675" y="1943100"/>
            <a:ext cx="2914650" cy="304800"/>
          </a:xfrm>
          <a:prstGeom prst="rect">
            <a:avLst/>
          </a:prstGeom>
          <a:noFill/>
          <a:ln w="0">
            <a:noFill/>
            <a:prstDash val="solid"/>
          </a:ln>
        </p:spPr>
        <p:txBody>
          <a:bodyPr anchor="t">
            <a:normAutofit/>
          </a:bodyPr>
          <a:lstStyle/>
          <a:p>
            <a:pPr algn="l">
              <a:defRPr sz="1275" b="1" i="0">
                <a:solidFill>
                  <a:srgbClr val="FFFFFF"/>
                </a:solidFill>
                <a:latin typeface="Arial"/>
                <a:ea typeface="Arial"/>
                <a:cs typeface="Arial"/>
              </a:defRPr>
            </a:pPr>
            <a:r>
              <a:rPr sz="1275" b="1" i="0">
                <a:solidFill>
                  <a:srgbClr val="FFFFFF"/>
                </a:solidFill>
                <a:latin typeface="Arial"/>
                <a:ea typeface="Arial"/>
                <a:cs typeface="Arial"/>
              </a:rPr>
              <a:t>TAKING THE CALL TO HLM4</a:t>
            </a:r>
          </a:p>
        </p:txBody>
      </p:sp>
      <p:sp>
        <p:nvSpPr>
          <p:cNvPr id="10" name="Rectangle 9">
            <a:extLst>
              <a:ext uri="{FF2B5EF4-FFF2-40B4-BE49-F238E27FC236}">
                <a16:creationId xmlns:a16="http://schemas.microsoft.com/office/drawing/2014/main" id="{1C16A219-6016-45A4-AF02-7AA073C2A676}"/>
              </a:ext>
            </a:extLst>
          </p:cNvPr>
          <p:cNvSpPr>
            <a:spLocks noGrp="1"/>
          </p:cNvSpPr>
          <p:nvPr/>
        </p:nvSpPr>
        <p:spPr>
          <a:xfrm>
            <a:off x="4429125" y="2590800"/>
            <a:ext cx="3402052" cy="1734136"/>
          </a:xfrm>
          <a:prstGeom prst="rect">
            <a:avLst/>
          </a:prstGeom>
          <a:noFill/>
          <a:ln w="0">
            <a:noFill/>
            <a:prstDash val="solid"/>
          </a:ln>
        </p:spPr>
        <p:txBody>
          <a:bodyPr lIns="91440" tIns="45720" rIns="91440" bIns="45720" anchor="t">
            <a:normAutofit/>
          </a:bodyPr>
          <a:lstStyle/>
          <a:p>
            <a:pPr>
              <a:defRPr sz="1425" b="0" i="0">
                <a:solidFill>
                  <a:srgbClr val="111111"/>
                </a:solidFill>
                <a:latin typeface="Arial"/>
                <a:ea typeface="Arial"/>
                <a:cs typeface="Arial"/>
              </a:defRPr>
            </a:pPr>
            <a:endParaRPr lang="en-US" sz="1400">
              <a:latin typeface="Calibri"/>
              <a:ea typeface="Calibri"/>
              <a:cs typeface="Calibri"/>
            </a:endParaRPr>
          </a:p>
        </p:txBody>
      </p:sp>
      <p:sp>
        <p:nvSpPr>
          <p:cNvPr id="11" name="Rectangle 10">
            <a:extLst>
              <a:ext uri="{FF2B5EF4-FFF2-40B4-BE49-F238E27FC236}">
                <a16:creationId xmlns:a16="http://schemas.microsoft.com/office/drawing/2014/main" id="{3A550032-A00E-4EE1-AEA0-A825F3E13D7E}"/>
              </a:ext>
            </a:extLst>
          </p:cNvPr>
          <p:cNvSpPr>
            <a:spLocks noGrp="1"/>
          </p:cNvSpPr>
          <p:nvPr/>
        </p:nvSpPr>
        <p:spPr>
          <a:xfrm>
            <a:off x="8172450" y="1466850"/>
            <a:ext cx="3333750" cy="895350"/>
          </a:xfrm>
          <a:prstGeom prst="rect">
            <a:avLst/>
          </a:prstGeom>
          <a:solidFill>
            <a:srgbClr val="AF0E58"/>
          </a:solidFill>
          <a:ln w="0">
            <a:noFill/>
            <a:prstDash val="solid"/>
          </a:ln>
        </p:spPr>
        <p:txBody>
          <a:bodyPr/>
          <a:lstStyle/>
          <a:p>
            <a:endParaRPr lang="en-GB"/>
          </a:p>
        </p:txBody>
      </p:sp>
      <p:sp>
        <p:nvSpPr>
          <p:cNvPr id="12" name="Rectangle 11">
            <a:extLst>
              <a:ext uri="{FF2B5EF4-FFF2-40B4-BE49-F238E27FC236}">
                <a16:creationId xmlns:a16="http://schemas.microsoft.com/office/drawing/2014/main" id="{DAE0F3CD-9EA7-4F79-A2FC-29E4D88057CD}"/>
              </a:ext>
            </a:extLst>
          </p:cNvPr>
          <p:cNvSpPr>
            <a:spLocks noGrp="1"/>
          </p:cNvSpPr>
          <p:nvPr/>
        </p:nvSpPr>
        <p:spPr>
          <a:xfrm>
            <a:off x="8382000" y="1619250"/>
            <a:ext cx="2914650" cy="285750"/>
          </a:xfrm>
          <a:prstGeom prst="rect">
            <a:avLst/>
          </a:prstGeom>
          <a:noFill/>
          <a:ln w="0">
            <a:noFill/>
            <a:prstDash val="solid"/>
          </a:ln>
        </p:spPr>
        <p:txBody>
          <a:bodyPr anchor="t">
            <a:normAutofit fontScale="85833" lnSpcReduction="20000"/>
          </a:bodyPr>
          <a:lstStyle/>
          <a:p>
            <a:pPr algn="l">
              <a:defRPr sz="1800" b="1" i="0">
                <a:solidFill>
                  <a:srgbClr val="F4BE40"/>
                </a:solidFill>
                <a:latin typeface="Arial"/>
                <a:ea typeface="Arial"/>
                <a:cs typeface="Arial"/>
              </a:defRPr>
            </a:pPr>
            <a:r>
              <a:rPr sz="1800" b="1" i="0">
                <a:solidFill>
                  <a:srgbClr val="F4BE40"/>
                </a:solidFill>
                <a:latin typeface="Arial"/>
                <a:ea typeface="Arial"/>
                <a:cs typeface="Arial"/>
              </a:rPr>
              <a:t>2026–FEB 2027</a:t>
            </a:r>
          </a:p>
        </p:txBody>
      </p:sp>
      <p:sp>
        <p:nvSpPr>
          <p:cNvPr id="13" name="Rectangle 12">
            <a:extLst>
              <a:ext uri="{FF2B5EF4-FFF2-40B4-BE49-F238E27FC236}">
                <a16:creationId xmlns:a16="http://schemas.microsoft.com/office/drawing/2014/main" id="{1CB6E1BC-E29E-4547-B465-637D395DDE2C}"/>
              </a:ext>
            </a:extLst>
          </p:cNvPr>
          <p:cNvSpPr>
            <a:spLocks noGrp="1"/>
          </p:cNvSpPr>
          <p:nvPr/>
        </p:nvSpPr>
        <p:spPr>
          <a:xfrm>
            <a:off x="8382000" y="1943100"/>
            <a:ext cx="2914650" cy="304800"/>
          </a:xfrm>
          <a:prstGeom prst="rect">
            <a:avLst/>
          </a:prstGeom>
          <a:noFill/>
          <a:ln w="0">
            <a:noFill/>
            <a:prstDash val="solid"/>
          </a:ln>
        </p:spPr>
        <p:txBody>
          <a:bodyPr anchor="t">
            <a:normAutofit fontScale="80144" lnSpcReduction="10000"/>
          </a:bodyPr>
          <a:lstStyle/>
          <a:p>
            <a:pPr algn="l">
              <a:defRPr sz="1275" b="1" i="0">
                <a:solidFill>
                  <a:srgbClr val="FFFFFF"/>
                </a:solidFill>
                <a:latin typeface="Arial"/>
                <a:ea typeface="Arial"/>
                <a:cs typeface="Arial"/>
              </a:defRPr>
            </a:pPr>
            <a:r>
              <a:rPr sz="1275" b="1" i="0">
                <a:solidFill>
                  <a:srgbClr val="FFFFFF"/>
                </a:solidFill>
                <a:latin typeface="Arial"/>
                <a:ea typeface="Arial"/>
                <a:cs typeface="Arial"/>
              </a:rPr>
              <a:t>FROM COMMITMENT TO IMPLEMENTATION</a:t>
            </a:r>
          </a:p>
        </p:txBody>
      </p:sp>
      <p:sp>
        <p:nvSpPr>
          <p:cNvPr id="14" name="Rectangle 13">
            <a:extLst>
              <a:ext uri="{FF2B5EF4-FFF2-40B4-BE49-F238E27FC236}">
                <a16:creationId xmlns:a16="http://schemas.microsoft.com/office/drawing/2014/main" id="{739D3AC8-4418-4696-A88F-6437B957802A}"/>
              </a:ext>
            </a:extLst>
          </p:cNvPr>
          <p:cNvSpPr>
            <a:spLocks noGrp="1"/>
          </p:cNvSpPr>
          <p:nvPr/>
        </p:nvSpPr>
        <p:spPr>
          <a:xfrm>
            <a:off x="8172450" y="2590800"/>
            <a:ext cx="3333750" cy="1842770"/>
          </a:xfrm>
          <a:prstGeom prst="rect">
            <a:avLst/>
          </a:prstGeom>
          <a:noFill/>
          <a:ln w="0">
            <a:noFill/>
            <a:prstDash val="solid"/>
          </a:ln>
        </p:spPr>
        <p:txBody>
          <a:bodyPr lIns="91440" tIns="45720" rIns="91440" bIns="45720" anchor="t">
            <a:normAutofit/>
          </a:bodyPr>
          <a:lstStyle/>
          <a:p>
            <a:pPr algn="l">
              <a:defRPr sz="1425" b="0" i="0">
                <a:solidFill>
                  <a:srgbClr val="111111"/>
                </a:solidFill>
                <a:latin typeface="Arial"/>
                <a:ea typeface="Arial"/>
                <a:cs typeface="Arial"/>
              </a:defRPr>
            </a:pPr>
            <a:r>
              <a:rPr lang="en-US" sz="1400" b="0" i="0">
                <a:solidFill>
                  <a:srgbClr val="111111"/>
                </a:solidFill>
                <a:latin typeface="Calibri"/>
                <a:ea typeface="Calibri"/>
                <a:cs typeface="Calibri"/>
              </a:rPr>
              <a:t>Leadership in Focus asked what governments were doing to finance their commitments, how progress could be documented and where further action was needed. The Road to Manila will carry this focus through to IFD3.</a:t>
            </a:r>
          </a:p>
        </p:txBody>
      </p:sp>
      <p:sp>
        <p:nvSpPr>
          <p:cNvPr id="19" name="Rectangle 18">
            <a:extLst>
              <a:ext uri="{FF2B5EF4-FFF2-40B4-BE49-F238E27FC236}">
                <a16:creationId xmlns:a16="http://schemas.microsoft.com/office/drawing/2014/main" id="{7DB66D32-BAF4-4B84-930B-83623A52C2CA}"/>
              </a:ext>
            </a:extLst>
          </p:cNvPr>
          <p:cNvSpPr>
            <a:spLocks noGrp="1"/>
          </p:cNvSpPr>
          <p:nvPr/>
        </p:nvSpPr>
        <p:spPr>
          <a:xfrm>
            <a:off x="685800" y="6819900"/>
            <a:ext cx="4953000" cy="190500"/>
          </a:xfrm>
          <a:prstGeom prst="rect">
            <a:avLst/>
          </a:prstGeom>
          <a:noFill/>
          <a:ln w="0">
            <a:noFill/>
            <a:prstDash val="solid"/>
          </a:ln>
        </p:spPr>
        <p:txBody>
          <a:bodyPr anchor="ctr">
            <a:normAutofit fontScale="87222" lnSpcReduction="20000"/>
          </a:bodyPr>
          <a:lstStyle/>
          <a:p>
            <a:pPr algn="l">
              <a:defRPr sz="900" b="0" i="0">
                <a:solidFill>
                  <a:srgbClr val="777777"/>
                </a:solidFill>
                <a:latin typeface="Arial"/>
                <a:ea typeface="Arial"/>
                <a:cs typeface="Arial"/>
              </a:defRPr>
            </a:pPr>
            <a:r>
              <a:rPr sz="900" b="0" i="0">
                <a:solidFill>
                  <a:srgbClr val="777777"/>
                </a:solidFill>
                <a:latin typeface="Arial"/>
                <a:ea typeface="Arial"/>
                <a:cs typeface="Arial"/>
              </a:rPr>
              <a:t>2026 Global Week for Action Impact Report</a:t>
            </a:r>
          </a:p>
        </p:txBody>
      </p:sp>
      <p:sp>
        <p:nvSpPr>
          <p:cNvPr id="20" name="Rectangle 19">
            <a:extLst>
              <a:ext uri="{FF2B5EF4-FFF2-40B4-BE49-F238E27FC236}">
                <a16:creationId xmlns:a16="http://schemas.microsoft.com/office/drawing/2014/main" id="{EBD3A2A4-2F6B-4ACE-A4BC-479FA0795A79}"/>
              </a:ext>
            </a:extLst>
          </p:cNvPr>
          <p:cNvSpPr>
            <a:spLocks noGrp="1"/>
          </p:cNvSpPr>
          <p:nvPr/>
        </p:nvSpPr>
        <p:spPr>
          <a:xfrm>
            <a:off x="11191875" y="6819900"/>
            <a:ext cx="304800" cy="190500"/>
          </a:xfrm>
          <a:prstGeom prst="rect">
            <a:avLst/>
          </a:prstGeom>
          <a:noFill/>
          <a:ln w="0">
            <a:noFill/>
            <a:prstDash val="solid"/>
          </a:ln>
        </p:spPr>
        <p:txBody>
          <a:bodyPr anchor="ctr">
            <a:normAutofit fontScale="87222" lnSpcReduction="20000"/>
          </a:bodyPr>
          <a:lstStyle/>
          <a:p>
            <a:pPr algn="r">
              <a:defRPr sz="900" b="0" i="0">
                <a:solidFill>
                  <a:srgbClr val="777777"/>
                </a:solidFill>
                <a:latin typeface="Arial"/>
                <a:ea typeface="Arial"/>
                <a:cs typeface="Arial"/>
              </a:defRPr>
            </a:pPr>
            <a:r>
              <a:rPr lang="es-ES" sz="900" b="0" i="0">
                <a:solidFill>
                  <a:srgbClr val="777777"/>
                </a:solidFill>
                <a:latin typeface="Arial"/>
                <a:ea typeface="Arial"/>
                <a:cs typeface="Arial"/>
              </a:rPr>
              <a:t>9</a:t>
            </a:r>
            <a:endParaRPr sz="900" b="0" i="0">
              <a:solidFill>
                <a:srgbClr val="777777"/>
              </a:solidFill>
              <a:latin typeface="Arial"/>
              <a:ea typeface="Arial"/>
              <a:cs typeface="Arial"/>
            </a:endParaRPr>
          </a:p>
        </p:txBody>
      </p:sp>
      <p:pic>
        <p:nvPicPr>
          <p:cNvPr id="22" name="Picture 21">
            <a:extLst>
              <a:ext uri="{FF2B5EF4-FFF2-40B4-BE49-F238E27FC236}">
                <a16:creationId xmlns:a16="http://schemas.microsoft.com/office/drawing/2014/main" id="{0F66C9BB-E06D-934B-A5AB-03243F96F4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5669" y="4445553"/>
            <a:ext cx="2986082" cy="2239885"/>
          </a:xfrm>
          <a:prstGeom prst="rect">
            <a:avLst/>
          </a:prstGeom>
        </p:spPr>
      </p:pic>
      <p:pic>
        <p:nvPicPr>
          <p:cNvPr id="24" name="Picture 23" descr="Banner Leadership in Focus: From Commitments to Delivery">
            <a:extLst>
              <a:ext uri="{FF2B5EF4-FFF2-40B4-BE49-F238E27FC236}">
                <a16:creationId xmlns:a16="http://schemas.microsoft.com/office/drawing/2014/main" id="{C600120B-B4DC-1CB2-F2F2-D497B296A4FC}"/>
              </a:ext>
            </a:extLst>
          </p:cNvPr>
          <p:cNvPicPr>
            <a:picLocks noChangeAspect="1"/>
          </p:cNvPicPr>
          <p:nvPr/>
        </p:nvPicPr>
        <p:blipFill>
          <a:blip r:embed="rId4" cstate="print">
            <a:extLst>
              <a:ext uri="{28A0092B-C50C-407E-A947-70E740481C1C}">
                <a14:useLocalDpi xmlns:a14="http://schemas.microsoft.com/office/drawing/2010/main" val="0"/>
              </a:ext>
            </a:extLst>
          </a:blip>
          <a:srcRect l="2273"/>
          <a:stretch>
            <a:fillRect/>
          </a:stretch>
        </p:blipFill>
        <p:spPr bwMode="auto">
          <a:xfrm>
            <a:off x="9466010" y="4384762"/>
            <a:ext cx="1926970" cy="2355050"/>
          </a:xfrm>
          <a:prstGeom prst="rect">
            <a:avLst/>
          </a:prstGeom>
          <a:noFill/>
          <a:ln>
            <a:noFill/>
          </a:ln>
        </p:spPr>
      </p:pic>
      <p:pic>
        <p:nvPicPr>
          <p:cNvPr id="16" name="Picture 15">
            <a:extLst>
              <a:ext uri="{FF2B5EF4-FFF2-40B4-BE49-F238E27FC236}">
                <a16:creationId xmlns:a16="http://schemas.microsoft.com/office/drawing/2014/main" id="{F4E1DC80-C1D3-B696-BB76-11FAE95107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98253" y="4439236"/>
            <a:ext cx="3192602" cy="2246202"/>
          </a:xfrm>
          <a:prstGeom prst="rect">
            <a:avLst/>
          </a:prstGeom>
        </p:spPr>
      </p:pic>
      <p:sp>
        <p:nvSpPr>
          <p:cNvPr id="17" name="Rectangle 16">
            <a:extLst>
              <a:ext uri="{FF2B5EF4-FFF2-40B4-BE49-F238E27FC236}">
                <a16:creationId xmlns:a16="http://schemas.microsoft.com/office/drawing/2014/main" id="{55299E5B-0BBA-866B-C27F-2FB3821DC6C3}"/>
              </a:ext>
            </a:extLst>
          </p:cNvPr>
          <p:cNvSpPr/>
          <p:nvPr/>
        </p:nvSpPr>
        <p:spPr>
          <a:xfrm>
            <a:off x="0" y="0"/>
            <a:ext cx="12192000" cy="7200900"/>
          </a:xfrm>
          <a:prstGeom prst="rect">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9AE8066D-05BE-7D61-02AD-C85A2EA5DC47}"/>
              </a:ext>
            </a:extLst>
          </p:cNvPr>
          <p:cNvPicPr>
            <a:picLocks noChangeAspect="1"/>
          </p:cNvPicPr>
          <p:nvPr/>
        </p:nvPicPr>
        <p:blipFill>
          <a:blip r:embed="rId6"/>
          <a:stretch/>
        </p:blipFill>
        <p:spPr>
          <a:xfrm>
            <a:off x="814037" y="4445552"/>
            <a:ext cx="2781073" cy="1525343"/>
          </a:xfrm>
          <a:prstGeom prst="rect">
            <a:avLst/>
          </a:prstGeom>
        </p:spPr>
      </p:pic>
      <p:sp>
        <p:nvSpPr>
          <p:cNvPr id="15" name="Rectangle 14">
            <a:extLst>
              <a:ext uri="{FF2B5EF4-FFF2-40B4-BE49-F238E27FC236}">
                <a16:creationId xmlns:a16="http://schemas.microsoft.com/office/drawing/2014/main" id="{3B5688AA-1AD4-3EE1-5392-D08FD61DFAA2}"/>
              </a:ext>
            </a:extLst>
          </p:cNvPr>
          <p:cNvSpPr>
            <a:spLocks noGrp="1"/>
          </p:cNvSpPr>
          <p:nvPr/>
        </p:nvSpPr>
        <p:spPr>
          <a:xfrm>
            <a:off x="4384938" y="2590799"/>
            <a:ext cx="3641113" cy="1842770"/>
          </a:xfrm>
          <a:prstGeom prst="rect">
            <a:avLst/>
          </a:prstGeom>
          <a:noFill/>
          <a:ln w="0">
            <a:noFill/>
            <a:prstDash val="solid"/>
          </a:ln>
        </p:spPr>
        <p:txBody>
          <a:bodyPr lIns="91440" tIns="45720" rIns="91440" bIns="45720" anchor="t">
            <a:normAutofit/>
          </a:bodyPr>
          <a:lstStyle/>
          <a:p>
            <a:pPr>
              <a:defRPr sz="1425" b="0" i="0">
                <a:solidFill>
                  <a:srgbClr val="111111"/>
                </a:solidFill>
                <a:latin typeface="Arial"/>
                <a:ea typeface="Arial"/>
                <a:cs typeface="Arial"/>
              </a:defRPr>
            </a:pPr>
            <a:r>
              <a:rPr lang="en-US" sz="1400">
                <a:solidFill>
                  <a:srgbClr val="111111"/>
                </a:solidFill>
                <a:latin typeface="Calibri"/>
                <a:ea typeface="Calibri"/>
                <a:cs typeface="Calibri"/>
              </a:rPr>
              <a:t>The campaign carried these shared demands into the negotiations surrounding HLM4. The resulting Political Declaration introduced important global targets, but left significant gaps in financing and accountability. </a:t>
            </a:r>
          </a:p>
          <a:p>
            <a:pPr>
              <a:defRPr sz="1425" b="0" i="0">
                <a:solidFill>
                  <a:srgbClr val="111111"/>
                </a:solidFill>
                <a:latin typeface="Arial"/>
                <a:ea typeface="Arial"/>
                <a:cs typeface="Arial"/>
              </a:defRPr>
            </a:pPr>
            <a:endParaRPr lang="en-US" sz="1400" b="0" i="0">
              <a:solidFill>
                <a:srgbClr val="111111"/>
              </a:solidFill>
              <a:latin typeface="Calibri"/>
              <a:ea typeface="Calibri"/>
              <a:cs typeface="Calibri"/>
            </a:endParaRPr>
          </a:p>
        </p:txBody>
      </p:sp>
    </p:spTree>
    <p:extLst>
      <p:ext uri="{BB962C8B-B14F-4D97-AF65-F5344CB8AC3E}">
        <p14:creationId xmlns:p14="http://schemas.microsoft.com/office/powerpoint/2010/main" val="1490460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 name="slide-title">
            <a:extLst>
              <a:ext uri="{FF2B5EF4-FFF2-40B4-BE49-F238E27FC236}">
                <a16:creationId xmlns:a16="http://schemas.microsoft.com/office/drawing/2014/main" id="{7C932185-5259-4659-BBF0-AFA0EBB93C04}"/>
              </a:ext>
            </a:extLst>
          </p:cNvPr>
          <p:cNvSpPr>
            <a:spLocks noGrp="1"/>
          </p:cNvSpPr>
          <p:nvPr/>
        </p:nvSpPr>
        <p:spPr>
          <a:xfrm>
            <a:off x="685800" y="438150"/>
            <a:ext cx="10820400" cy="590550"/>
          </a:xfrm>
          <a:prstGeom prst="rect">
            <a:avLst/>
          </a:prstGeom>
          <a:noFill/>
          <a:ln w="0">
            <a:noFill/>
            <a:prstDash val="solid"/>
          </a:ln>
        </p:spPr>
        <p:txBody>
          <a:bodyPr anchor="t">
            <a:normAutofit/>
          </a:bodyPr>
          <a:lstStyle/>
          <a:p>
            <a:pPr algn="l">
              <a:defRPr sz="2850" b="1" i="0">
                <a:solidFill>
                  <a:srgbClr val="111111"/>
                </a:solidFill>
                <a:latin typeface="Arial"/>
                <a:ea typeface="Arial"/>
                <a:cs typeface="Arial"/>
              </a:defRPr>
            </a:pPr>
            <a:r>
              <a:rPr sz="2850" b="1" i="0">
                <a:solidFill>
                  <a:srgbClr val="111111"/>
                </a:solidFill>
                <a:latin typeface="Arial"/>
                <a:ea typeface="Arial"/>
                <a:cs typeface="Arial"/>
              </a:rPr>
              <a:t>CAMPAIGN PRIORITIES</a:t>
            </a:r>
          </a:p>
        </p:txBody>
      </p:sp>
      <p:sp>
        <p:nvSpPr>
          <p:cNvPr id="2" name="Rectangle 1">
            <a:extLst>
              <a:ext uri="{FF2B5EF4-FFF2-40B4-BE49-F238E27FC236}">
                <a16:creationId xmlns:a16="http://schemas.microsoft.com/office/drawing/2014/main" id="{3EF3DEF3-F561-4155-8BF4-EBC97F52B4B1}"/>
              </a:ext>
            </a:extLst>
          </p:cNvPr>
          <p:cNvSpPr>
            <a:spLocks noGrp="1"/>
          </p:cNvSpPr>
          <p:nvPr/>
        </p:nvSpPr>
        <p:spPr>
          <a:xfrm>
            <a:off x="685800" y="1123950"/>
            <a:ext cx="10820400" cy="47625"/>
          </a:xfrm>
          <a:prstGeom prst="rect">
            <a:avLst/>
          </a:prstGeom>
          <a:solidFill>
            <a:srgbClr val="AF0E58"/>
          </a:solidFill>
          <a:ln w="0">
            <a:noFill/>
            <a:prstDash val="solid"/>
          </a:ln>
        </p:spPr>
        <p:txBody>
          <a:bodyPr/>
          <a:lstStyle/>
          <a:p>
            <a:endParaRPr lang="en-GB"/>
          </a:p>
        </p:txBody>
      </p:sp>
      <p:sp>
        <p:nvSpPr>
          <p:cNvPr id="3" name="Rectangle 2">
            <a:extLst>
              <a:ext uri="{FF2B5EF4-FFF2-40B4-BE49-F238E27FC236}">
                <a16:creationId xmlns:a16="http://schemas.microsoft.com/office/drawing/2014/main" id="{C5388BD2-EFD6-441A-AA42-B9C6FFC37E73}"/>
              </a:ext>
            </a:extLst>
          </p:cNvPr>
          <p:cNvSpPr>
            <a:spLocks noGrp="1"/>
          </p:cNvSpPr>
          <p:nvPr/>
        </p:nvSpPr>
        <p:spPr>
          <a:xfrm>
            <a:off x="685800" y="1414204"/>
            <a:ext cx="400050" cy="400050"/>
          </a:xfrm>
          <a:prstGeom prst="rect">
            <a:avLst/>
          </a:prstGeom>
          <a:solidFill>
            <a:srgbClr val="F4BE40"/>
          </a:solidFill>
          <a:ln w="0">
            <a:noFill/>
            <a:prstDash val="solid"/>
          </a:ln>
        </p:spPr>
        <p:txBody>
          <a:bodyPr/>
          <a:lstStyle/>
          <a:p>
            <a:endParaRPr lang="en-GB"/>
          </a:p>
        </p:txBody>
      </p:sp>
      <p:sp>
        <p:nvSpPr>
          <p:cNvPr id="4" name="Rectangle 3">
            <a:extLst>
              <a:ext uri="{FF2B5EF4-FFF2-40B4-BE49-F238E27FC236}">
                <a16:creationId xmlns:a16="http://schemas.microsoft.com/office/drawing/2014/main" id="{3F2347BE-82CB-4D15-BE63-09AE82E2A3B4}"/>
              </a:ext>
            </a:extLst>
          </p:cNvPr>
          <p:cNvSpPr>
            <a:spLocks noGrp="1"/>
          </p:cNvSpPr>
          <p:nvPr/>
        </p:nvSpPr>
        <p:spPr>
          <a:xfrm>
            <a:off x="685800" y="1414204"/>
            <a:ext cx="400050" cy="400050"/>
          </a:xfrm>
          <a:prstGeom prst="rect">
            <a:avLst/>
          </a:prstGeom>
          <a:solidFill>
            <a:srgbClr val="C00000"/>
          </a:solidFill>
          <a:ln w="0">
            <a:noFill/>
            <a:prstDash val="solid"/>
          </a:ln>
        </p:spPr>
        <p:txBody>
          <a:bodyPr anchor="ctr">
            <a:normAutofit/>
          </a:bodyPr>
          <a:lstStyle/>
          <a:p>
            <a:pPr algn="ctr">
              <a:defRPr sz="1650" b="1" i="0">
                <a:solidFill>
                  <a:srgbClr val="111111"/>
                </a:solidFill>
                <a:latin typeface="Arial"/>
                <a:ea typeface="Arial"/>
                <a:cs typeface="Arial"/>
              </a:defRPr>
            </a:pPr>
            <a:r>
              <a:rPr sz="1650" b="1" i="0">
                <a:solidFill>
                  <a:schemeClr val="bg1"/>
                </a:solidFill>
                <a:latin typeface="Arial"/>
                <a:ea typeface="Arial"/>
                <a:cs typeface="Arial"/>
              </a:rPr>
              <a:t>1</a:t>
            </a:r>
          </a:p>
        </p:txBody>
      </p:sp>
      <p:sp>
        <p:nvSpPr>
          <p:cNvPr id="5" name="Rectangle 4">
            <a:extLst>
              <a:ext uri="{FF2B5EF4-FFF2-40B4-BE49-F238E27FC236}">
                <a16:creationId xmlns:a16="http://schemas.microsoft.com/office/drawing/2014/main" id="{D1C4861E-06E1-4391-B908-C27EBFB070E6}"/>
              </a:ext>
            </a:extLst>
          </p:cNvPr>
          <p:cNvSpPr>
            <a:spLocks noGrp="1"/>
          </p:cNvSpPr>
          <p:nvPr/>
        </p:nvSpPr>
        <p:spPr>
          <a:xfrm>
            <a:off x="1257300" y="1414204"/>
            <a:ext cx="4838700" cy="476250"/>
          </a:xfrm>
          <a:prstGeom prst="rect">
            <a:avLst/>
          </a:prstGeom>
          <a:noFill/>
          <a:ln w="0">
            <a:noFill/>
            <a:prstDash val="solid"/>
          </a:ln>
        </p:spPr>
        <p:txBody>
          <a:bodyPr lIns="91440" tIns="45720" rIns="91440" bIns="45720" anchor="ctr">
            <a:noAutofit/>
          </a:bodyPr>
          <a:lstStyle/>
          <a:p>
            <a:pPr algn="l">
              <a:defRPr sz="1575" b="1" i="0">
                <a:solidFill>
                  <a:srgbClr val="111111"/>
                </a:solidFill>
                <a:latin typeface="Arial"/>
                <a:ea typeface="Arial"/>
                <a:cs typeface="Arial"/>
              </a:defRPr>
            </a:pPr>
            <a:r>
              <a:rPr lang="en-US" sz="1550" b="1" i="0">
                <a:solidFill>
                  <a:srgbClr val="111111"/>
                </a:solidFill>
                <a:latin typeface="Calibri"/>
                <a:ea typeface="Calibri"/>
                <a:cs typeface="Calibri"/>
              </a:rPr>
              <a:t>Accelerating the implementation of proven NCD policies and interventions</a:t>
            </a:r>
          </a:p>
        </p:txBody>
      </p:sp>
      <p:sp>
        <p:nvSpPr>
          <p:cNvPr id="6" name="Rectangle 5">
            <a:extLst>
              <a:ext uri="{FF2B5EF4-FFF2-40B4-BE49-F238E27FC236}">
                <a16:creationId xmlns:a16="http://schemas.microsoft.com/office/drawing/2014/main" id="{005BA5BE-A7DD-46D5-A1D6-A28712D1D1D5}"/>
              </a:ext>
            </a:extLst>
          </p:cNvPr>
          <p:cNvSpPr>
            <a:spLocks noGrp="1"/>
          </p:cNvSpPr>
          <p:nvPr/>
        </p:nvSpPr>
        <p:spPr>
          <a:xfrm>
            <a:off x="685800" y="2290504"/>
            <a:ext cx="400050" cy="400050"/>
          </a:xfrm>
          <a:prstGeom prst="rect">
            <a:avLst/>
          </a:prstGeom>
          <a:solidFill>
            <a:srgbClr val="F4BE40"/>
          </a:solidFill>
          <a:ln w="0">
            <a:noFill/>
            <a:prstDash val="solid"/>
          </a:ln>
        </p:spPr>
        <p:txBody>
          <a:bodyPr/>
          <a:lstStyle/>
          <a:p>
            <a:endParaRPr lang="en-GB"/>
          </a:p>
        </p:txBody>
      </p:sp>
      <p:sp>
        <p:nvSpPr>
          <p:cNvPr id="7" name="Rectangle 6">
            <a:extLst>
              <a:ext uri="{FF2B5EF4-FFF2-40B4-BE49-F238E27FC236}">
                <a16:creationId xmlns:a16="http://schemas.microsoft.com/office/drawing/2014/main" id="{0EE86220-EF16-4A3F-A644-79110B2B8179}"/>
              </a:ext>
            </a:extLst>
          </p:cNvPr>
          <p:cNvSpPr>
            <a:spLocks noGrp="1"/>
          </p:cNvSpPr>
          <p:nvPr/>
        </p:nvSpPr>
        <p:spPr>
          <a:xfrm>
            <a:off x="685800" y="2290504"/>
            <a:ext cx="400050" cy="400050"/>
          </a:xfrm>
          <a:prstGeom prst="rect">
            <a:avLst/>
          </a:prstGeom>
          <a:solidFill>
            <a:srgbClr val="C00000"/>
          </a:solidFill>
          <a:ln w="0">
            <a:noFill/>
            <a:prstDash val="solid"/>
          </a:ln>
        </p:spPr>
        <p:txBody>
          <a:bodyPr anchor="ctr">
            <a:normAutofit/>
          </a:bodyPr>
          <a:lstStyle/>
          <a:p>
            <a:pPr algn="ctr">
              <a:defRPr sz="1650" b="1" i="0">
                <a:solidFill>
                  <a:srgbClr val="111111"/>
                </a:solidFill>
                <a:latin typeface="Arial"/>
                <a:ea typeface="Arial"/>
                <a:cs typeface="Arial"/>
              </a:defRPr>
            </a:pPr>
            <a:r>
              <a:rPr sz="1650" b="1" i="0">
                <a:solidFill>
                  <a:schemeClr val="bg1"/>
                </a:solidFill>
                <a:latin typeface="Arial"/>
                <a:ea typeface="Arial"/>
                <a:cs typeface="Arial"/>
              </a:rPr>
              <a:t>2</a:t>
            </a:r>
          </a:p>
        </p:txBody>
      </p:sp>
      <p:sp>
        <p:nvSpPr>
          <p:cNvPr id="8" name="Rectangle 7">
            <a:extLst>
              <a:ext uri="{FF2B5EF4-FFF2-40B4-BE49-F238E27FC236}">
                <a16:creationId xmlns:a16="http://schemas.microsoft.com/office/drawing/2014/main" id="{65E4D744-947F-4A05-81ED-C66EDD89EED0}"/>
              </a:ext>
            </a:extLst>
          </p:cNvPr>
          <p:cNvSpPr>
            <a:spLocks noGrp="1"/>
          </p:cNvSpPr>
          <p:nvPr/>
        </p:nvSpPr>
        <p:spPr>
          <a:xfrm>
            <a:off x="1257300" y="2290504"/>
            <a:ext cx="5905500" cy="476250"/>
          </a:xfrm>
          <a:prstGeom prst="rect">
            <a:avLst/>
          </a:prstGeom>
          <a:noFill/>
          <a:ln w="0">
            <a:noFill/>
            <a:prstDash val="solid"/>
          </a:ln>
        </p:spPr>
        <p:txBody>
          <a:bodyPr lIns="91440" tIns="45720" rIns="91440" bIns="45720" anchor="ctr">
            <a:normAutofit/>
          </a:bodyPr>
          <a:lstStyle/>
          <a:p>
            <a:pPr algn="l">
              <a:defRPr sz="1575" b="1" i="0">
                <a:solidFill>
                  <a:srgbClr val="111111"/>
                </a:solidFill>
                <a:latin typeface="Arial"/>
                <a:ea typeface="Arial"/>
                <a:cs typeface="Arial"/>
              </a:defRPr>
            </a:pPr>
            <a:r>
              <a:rPr lang="en-US" sz="1550" b="1" i="0">
                <a:solidFill>
                  <a:srgbClr val="111111"/>
                </a:solidFill>
                <a:latin typeface="Calibri"/>
                <a:ea typeface="Calibri"/>
                <a:cs typeface="Calibri"/>
              </a:rPr>
              <a:t>Integrating NCDs across health and development agendas</a:t>
            </a:r>
          </a:p>
        </p:txBody>
      </p:sp>
      <p:sp>
        <p:nvSpPr>
          <p:cNvPr id="9" name="Rectangle 8">
            <a:extLst>
              <a:ext uri="{FF2B5EF4-FFF2-40B4-BE49-F238E27FC236}">
                <a16:creationId xmlns:a16="http://schemas.microsoft.com/office/drawing/2014/main" id="{8D8C3297-7717-45F0-9123-8917F4BF25F5}"/>
              </a:ext>
            </a:extLst>
          </p:cNvPr>
          <p:cNvSpPr>
            <a:spLocks noGrp="1"/>
          </p:cNvSpPr>
          <p:nvPr/>
        </p:nvSpPr>
        <p:spPr>
          <a:xfrm>
            <a:off x="685800" y="3166804"/>
            <a:ext cx="400050" cy="400050"/>
          </a:xfrm>
          <a:prstGeom prst="rect">
            <a:avLst/>
          </a:prstGeom>
          <a:solidFill>
            <a:srgbClr val="C00000"/>
          </a:solidFill>
          <a:ln w="0">
            <a:noFill/>
            <a:prstDash val="solid"/>
          </a:ln>
        </p:spPr>
        <p:txBody>
          <a:bodyPr/>
          <a:lstStyle/>
          <a:p>
            <a:endParaRPr lang="en-GB"/>
          </a:p>
        </p:txBody>
      </p:sp>
      <p:sp>
        <p:nvSpPr>
          <p:cNvPr id="10" name="Rectangle 9">
            <a:extLst>
              <a:ext uri="{FF2B5EF4-FFF2-40B4-BE49-F238E27FC236}">
                <a16:creationId xmlns:a16="http://schemas.microsoft.com/office/drawing/2014/main" id="{A6319A50-3955-4EA9-88E7-36DECF4C4782}"/>
              </a:ext>
            </a:extLst>
          </p:cNvPr>
          <p:cNvSpPr>
            <a:spLocks noGrp="1"/>
          </p:cNvSpPr>
          <p:nvPr/>
        </p:nvSpPr>
        <p:spPr>
          <a:xfrm>
            <a:off x="685800" y="3166804"/>
            <a:ext cx="400050" cy="400050"/>
          </a:xfrm>
          <a:prstGeom prst="rect">
            <a:avLst/>
          </a:prstGeom>
          <a:noFill/>
          <a:ln w="0">
            <a:noFill/>
            <a:prstDash val="solid"/>
          </a:ln>
        </p:spPr>
        <p:txBody>
          <a:bodyPr anchor="ctr">
            <a:normAutofit/>
          </a:bodyPr>
          <a:lstStyle/>
          <a:p>
            <a:pPr algn="ctr">
              <a:defRPr sz="1650" b="1" i="0">
                <a:solidFill>
                  <a:srgbClr val="111111"/>
                </a:solidFill>
                <a:latin typeface="Arial"/>
                <a:ea typeface="Arial"/>
                <a:cs typeface="Arial"/>
              </a:defRPr>
            </a:pPr>
            <a:r>
              <a:rPr sz="1650" b="1" i="0">
                <a:solidFill>
                  <a:schemeClr val="bg1"/>
                </a:solidFill>
                <a:latin typeface="Arial"/>
                <a:ea typeface="Arial"/>
                <a:cs typeface="Arial"/>
              </a:rPr>
              <a:t>3</a:t>
            </a:r>
          </a:p>
        </p:txBody>
      </p:sp>
      <p:sp>
        <p:nvSpPr>
          <p:cNvPr id="11" name="Rectangle 10">
            <a:extLst>
              <a:ext uri="{FF2B5EF4-FFF2-40B4-BE49-F238E27FC236}">
                <a16:creationId xmlns:a16="http://schemas.microsoft.com/office/drawing/2014/main" id="{CD0A269D-3F84-4EE3-8EA8-444A42D5278A}"/>
              </a:ext>
            </a:extLst>
          </p:cNvPr>
          <p:cNvSpPr>
            <a:spLocks noGrp="1"/>
          </p:cNvSpPr>
          <p:nvPr/>
        </p:nvSpPr>
        <p:spPr>
          <a:xfrm>
            <a:off x="1257300" y="3166804"/>
            <a:ext cx="5905500" cy="476250"/>
          </a:xfrm>
          <a:prstGeom prst="rect">
            <a:avLst/>
          </a:prstGeom>
          <a:noFill/>
          <a:ln w="0">
            <a:noFill/>
            <a:prstDash val="solid"/>
          </a:ln>
        </p:spPr>
        <p:txBody>
          <a:bodyPr lIns="91440" tIns="45720" rIns="91440" bIns="45720" anchor="ctr">
            <a:normAutofit fontScale="96726"/>
          </a:bodyPr>
          <a:lstStyle/>
          <a:p>
            <a:pPr algn="l">
              <a:defRPr sz="1575" b="1" i="0">
                <a:solidFill>
                  <a:srgbClr val="111111"/>
                </a:solidFill>
                <a:latin typeface="Arial"/>
                <a:ea typeface="Arial"/>
                <a:cs typeface="Arial"/>
              </a:defRPr>
            </a:pPr>
            <a:r>
              <a:rPr lang="en-US" sz="1550" b="1" i="0" err="1">
                <a:solidFill>
                  <a:srgbClr val="111111"/>
                </a:solidFill>
                <a:latin typeface="Calibri"/>
                <a:ea typeface="Calibri"/>
                <a:cs typeface="Calibri"/>
              </a:rPr>
              <a:t>Mobilising</a:t>
            </a:r>
            <a:r>
              <a:rPr lang="en-US" sz="1550" b="1" i="0">
                <a:solidFill>
                  <a:srgbClr val="111111"/>
                </a:solidFill>
                <a:latin typeface="Calibri"/>
                <a:ea typeface="Calibri"/>
                <a:cs typeface="Calibri"/>
              </a:rPr>
              <a:t> sustainable investment across prevention and care</a:t>
            </a:r>
          </a:p>
        </p:txBody>
      </p:sp>
      <p:sp>
        <p:nvSpPr>
          <p:cNvPr id="12" name="Rectangle 11">
            <a:extLst>
              <a:ext uri="{FF2B5EF4-FFF2-40B4-BE49-F238E27FC236}">
                <a16:creationId xmlns:a16="http://schemas.microsoft.com/office/drawing/2014/main" id="{AD769061-14E5-4880-8C42-1593C18FB4AF}"/>
              </a:ext>
            </a:extLst>
          </p:cNvPr>
          <p:cNvSpPr>
            <a:spLocks noGrp="1"/>
          </p:cNvSpPr>
          <p:nvPr/>
        </p:nvSpPr>
        <p:spPr>
          <a:xfrm>
            <a:off x="695325" y="4043104"/>
            <a:ext cx="400050" cy="400050"/>
          </a:xfrm>
          <a:prstGeom prst="rect">
            <a:avLst/>
          </a:prstGeom>
          <a:solidFill>
            <a:srgbClr val="16A6C2"/>
          </a:solidFill>
          <a:ln w="0">
            <a:noFill/>
            <a:prstDash val="solid"/>
          </a:ln>
        </p:spPr>
        <p:txBody>
          <a:bodyPr/>
          <a:lstStyle/>
          <a:p>
            <a:endParaRPr lang="en-GB"/>
          </a:p>
        </p:txBody>
      </p:sp>
      <p:sp>
        <p:nvSpPr>
          <p:cNvPr id="13" name="Rectangle 12">
            <a:extLst>
              <a:ext uri="{FF2B5EF4-FFF2-40B4-BE49-F238E27FC236}">
                <a16:creationId xmlns:a16="http://schemas.microsoft.com/office/drawing/2014/main" id="{C7A32374-B489-413C-BF8D-F84C71F2EA3C}"/>
              </a:ext>
            </a:extLst>
          </p:cNvPr>
          <p:cNvSpPr>
            <a:spLocks noGrp="1"/>
          </p:cNvSpPr>
          <p:nvPr/>
        </p:nvSpPr>
        <p:spPr>
          <a:xfrm>
            <a:off x="685800" y="4043104"/>
            <a:ext cx="400050" cy="400050"/>
          </a:xfrm>
          <a:prstGeom prst="rect">
            <a:avLst/>
          </a:prstGeom>
          <a:solidFill>
            <a:srgbClr val="C00000"/>
          </a:solidFill>
          <a:ln w="0">
            <a:noFill/>
            <a:prstDash val="solid"/>
          </a:ln>
        </p:spPr>
        <p:txBody>
          <a:bodyPr anchor="ctr">
            <a:normAutofit/>
          </a:bodyPr>
          <a:lstStyle/>
          <a:p>
            <a:pPr algn="ctr">
              <a:defRPr sz="1650" b="1" i="0">
                <a:solidFill>
                  <a:srgbClr val="111111"/>
                </a:solidFill>
                <a:latin typeface="Arial"/>
                <a:ea typeface="Arial"/>
                <a:cs typeface="Arial"/>
              </a:defRPr>
            </a:pPr>
            <a:r>
              <a:rPr sz="1650" b="1" i="0">
                <a:solidFill>
                  <a:schemeClr val="bg1"/>
                </a:solidFill>
                <a:latin typeface="Arial"/>
                <a:ea typeface="Arial"/>
                <a:cs typeface="Arial"/>
              </a:rPr>
              <a:t>4</a:t>
            </a:r>
          </a:p>
        </p:txBody>
      </p:sp>
      <p:sp>
        <p:nvSpPr>
          <p:cNvPr id="14" name="Rectangle 13">
            <a:extLst>
              <a:ext uri="{FF2B5EF4-FFF2-40B4-BE49-F238E27FC236}">
                <a16:creationId xmlns:a16="http://schemas.microsoft.com/office/drawing/2014/main" id="{F36AE253-4BD0-42AC-AD05-0A82569CC2D2}"/>
              </a:ext>
            </a:extLst>
          </p:cNvPr>
          <p:cNvSpPr>
            <a:spLocks noGrp="1"/>
          </p:cNvSpPr>
          <p:nvPr/>
        </p:nvSpPr>
        <p:spPr>
          <a:xfrm>
            <a:off x="1257300" y="4043104"/>
            <a:ext cx="5905500" cy="476250"/>
          </a:xfrm>
          <a:prstGeom prst="rect">
            <a:avLst/>
          </a:prstGeom>
          <a:noFill/>
          <a:ln w="0">
            <a:noFill/>
            <a:prstDash val="solid"/>
          </a:ln>
        </p:spPr>
        <p:txBody>
          <a:bodyPr lIns="91440" tIns="45720" rIns="91440" bIns="45720" anchor="ctr">
            <a:normAutofit fontScale="96502"/>
          </a:bodyPr>
          <a:lstStyle/>
          <a:p>
            <a:pPr algn="l">
              <a:defRPr sz="1575" b="1" i="0">
                <a:solidFill>
                  <a:srgbClr val="111111"/>
                </a:solidFill>
                <a:latin typeface="Arial"/>
                <a:ea typeface="Arial"/>
                <a:cs typeface="Arial"/>
              </a:defRPr>
            </a:pPr>
            <a:r>
              <a:rPr lang="en-US" sz="1550" b="1" i="0">
                <a:solidFill>
                  <a:srgbClr val="111111"/>
                </a:solidFill>
                <a:latin typeface="Calibri"/>
                <a:ea typeface="Calibri"/>
                <a:cs typeface="Calibri"/>
              </a:rPr>
              <a:t>Delivering accountability for national and global commitments</a:t>
            </a:r>
          </a:p>
        </p:txBody>
      </p:sp>
      <p:sp>
        <p:nvSpPr>
          <p:cNvPr id="15" name="Rectangle 14">
            <a:extLst>
              <a:ext uri="{FF2B5EF4-FFF2-40B4-BE49-F238E27FC236}">
                <a16:creationId xmlns:a16="http://schemas.microsoft.com/office/drawing/2014/main" id="{6B797274-6A04-4992-9F5E-0FF44C6BE2D8}"/>
              </a:ext>
            </a:extLst>
          </p:cNvPr>
          <p:cNvSpPr>
            <a:spLocks noGrp="1"/>
          </p:cNvSpPr>
          <p:nvPr/>
        </p:nvSpPr>
        <p:spPr>
          <a:xfrm>
            <a:off x="685800" y="4919404"/>
            <a:ext cx="400050" cy="400050"/>
          </a:xfrm>
          <a:prstGeom prst="rect">
            <a:avLst/>
          </a:prstGeom>
          <a:solidFill>
            <a:srgbClr val="C00000"/>
          </a:solidFill>
          <a:ln w="0">
            <a:noFill/>
            <a:prstDash val="solid"/>
          </a:ln>
        </p:spPr>
        <p:txBody>
          <a:bodyPr/>
          <a:lstStyle/>
          <a:p>
            <a:endParaRPr lang="en-GB">
              <a:solidFill>
                <a:schemeClr val="bg1"/>
              </a:solidFill>
            </a:endParaRPr>
          </a:p>
        </p:txBody>
      </p:sp>
      <p:sp>
        <p:nvSpPr>
          <p:cNvPr id="16" name="Rectangle 15">
            <a:extLst>
              <a:ext uri="{FF2B5EF4-FFF2-40B4-BE49-F238E27FC236}">
                <a16:creationId xmlns:a16="http://schemas.microsoft.com/office/drawing/2014/main" id="{5F9289B4-DA8B-4E6E-BF01-9CBF2070254B}"/>
              </a:ext>
            </a:extLst>
          </p:cNvPr>
          <p:cNvSpPr>
            <a:spLocks noGrp="1"/>
          </p:cNvSpPr>
          <p:nvPr/>
        </p:nvSpPr>
        <p:spPr>
          <a:xfrm>
            <a:off x="685800" y="4919404"/>
            <a:ext cx="400050" cy="400050"/>
          </a:xfrm>
          <a:prstGeom prst="rect">
            <a:avLst/>
          </a:prstGeom>
          <a:noFill/>
          <a:ln w="0">
            <a:noFill/>
            <a:prstDash val="solid"/>
          </a:ln>
        </p:spPr>
        <p:txBody>
          <a:bodyPr anchor="ctr">
            <a:normAutofit/>
          </a:bodyPr>
          <a:lstStyle/>
          <a:p>
            <a:pPr algn="ctr">
              <a:defRPr sz="1650" b="1" i="0">
                <a:solidFill>
                  <a:srgbClr val="111111"/>
                </a:solidFill>
                <a:latin typeface="Arial"/>
                <a:ea typeface="Arial"/>
                <a:cs typeface="Arial"/>
              </a:defRPr>
            </a:pPr>
            <a:r>
              <a:rPr sz="1650" b="1" i="0">
                <a:solidFill>
                  <a:schemeClr val="bg1"/>
                </a:solidFill>
                <a:latin typeface="Arial"/>
                <a:ea typeface="Arial"/>
                <a:cs typeface="Arial"/>
              </a:rPr>
              <a:t>5</a:t>
            </a:r>
          </a:p>
        </p:txBody>
      </p:sp>
      <p:sp>
        <p:nvSpPr>
          <p:cNvPr id="17" name="Rectangle 16">
            <a:extLst>
              <a:ext uri="{FF2B5EF4-FFF2-40B4-BE49-F238E27FC236}">
                <a16:creationId xmlns:a16="http://schemas.microsoft.com/office/drawing/2014/main" id="{FB5F2AAC-F241-4E6D-AF02-2213E508E90F}"/>
              </a:ext>
            </a:extLst>
          </p:cNvPr>
          <p:cNvSpPr>
            <a:spLocks noGrp="1"/>
          </p:cNvSpPr>
          <p:nvPr/>
        </p:nvSpPr>
        <p:spPr>
          <a:xfrm>
            <a:off x="1257300" y="4919404"/>
            <a:ext cx="5554980" cy="476250"/>
          </a:xfrm>
          <a:prstGeom prst="rect">
            <a:avLst/>
          </a:prstGeom>
          <a:noFill/>
          <a:ln w="0">
            <a:noFill/>
            <a:prstDash val="solid"/>
          </a:ln>
        </p:spPr>
        <p:txBody>
          <a:bodyPr lIns="91440" tIns="45720" rIns="91440" bIns="45720" anchor="ctr">
            <a:noAutofit/>
          </a:bodyPr>
          <a:lstStyle/>
          <a:p>
            <a:pPr algn="l">
              <a:defRPr sz="1575" b="1" i="0">
                <a:solidFill>
                  <a:srgbClr val="111111"/>
                </a:solidFill>
                <a:latin typeface="Arial"/>
                <a:ea typeface="Arial"/>
                <a:cs typeface="Arial"/>
              </a:defRPr>
            </a:pPr>
            <a:r>
              <a:rPr lang="en-US" sz="1550" b="1" i="0">
                <a:solidFill>
                  <a:srgbClr val="111111"/>
                </a:solidFill>
                <a:latin typeface="Calibri"/>
                <a:ea typeface="Calibri"/>
                <a:cs typeface="Calibri"/>
              </a:rPr>
              <a:t>Engaging communities and people living with NCDs in decisions that affect their health</a:t>
            </a:r>
          </a:p>
        </p:txBody>
      </p:sp>
      <p:sp>
        <p:nvSpPr>
          <p:cNvPr id="19" name="Rectangle 18">
            <a:extLst>
              <a:ext uri="{FF2B5EF4-FFF2-40B4-BE49-F238E27FC236}">
                <a16:creationId xmlns:a16="http://schemas.microsoft.com/office/drawing/2014/main" id="{6EF31CA6-E2CF-4905-911D-43BE7A5450BE}"/>
              </a:ext>
            </a:extLst>
          </p:cNvPr>
          <p:cNvSpPr>
            <a:spLocks noGrp="1"/>
          </p:cNvSpPr>
          <p:nvPr/>
        </p:nvSpPr>
        <p:spPr>
          <a:xfrm>
            <a:off x="8105775" y="1392914"/>
            <a:ext cx="3238500" cy="381000"/>
          </a:xfrm>
          <a:prstGeom prst="rect">
            <a:avLst/>
          </a:prstGeom>
          <a:noFill/>
          <a:ln w="0">
            <a:noFill/>
            <a:prstDash val="solid"/>
          </a:ln>
        </p:spPr>
        <p:txBody>
          <a:bodyPr anchor="t">
            <a:normAutofit/>
          </a:bodyPr>
          <a:lstStyle/>
          <a:p>
            <a:pPr algn="l">
              <a:defRPr sz="1650" b="1" i="0">
                <a:solidFill>
                  <a:srgbClr val="AF0E58"/>
                </a:solidFill>
                <a:latin typeface="Arial"/>
                <a:ea typeface="Arial"/>
                <a:cs typeface="Arial"/>
              </a:defRPr>
            </a:pPr>
            <a:r>
              <a:rPr sz="1650" b="1" i="0">
                <a:solidFill>
                  <a:srgbClr val="AF0E58"/>
                </a:solidFill>
                <a:latin typeface="Arial"/>
                <a:ea typeface="Arial"/>
                <a:cs typeface="Arial"/>
              </a:rPr>
              <a:t>2026 FOCUS</a:t>
            </a:r>
          </a:p>
        </p:txBody>
      </p:sp>
      <p:sp>
        <p:nvSpPr>
          <p:cNvPr id="24" name="Rectangle 23">
            <a:extLst>
              <a:ext uri="{FF2B5EF4-FFF2-40B4-BE49-F238E27FC236}">
                <a16:creationId xmlns:a16="http://schemas.microsoft.com/office/drawing/2014/main" id="{4AE9C1F6-B750-4A2B-B52C-AC9C82240FEF}"/>
              </a:ext>
            </a:extLst>
          </p:cNvPr>
          <p:cNvSpPr>
            <a:spLocks noGrp="1"/>
          </p:cNvSpPr>
          <p:nvPr/>
        </p:nvSpPr>
        <p:spPr>
          <a:xfrm>
            <a:off x="685800" y="6819900"/>
            <a:ext cx="4953000" cy="190500"/>
          </a:xfrm>
          <a:prstGeom prst="rect">
            <a:avLst/>
          </a:prstGeom>
          <a:noFill/>
          <a:ln w="0">
            <a:noFill/>
            <a:prstDash val="solid"/>
          </a:ln>
        </p:spPr>
        <p:txBody>
          <a:bodyPr anchor="ctr">
            <a:normAutofit fontScale="87222" lnSpcReduction="20000"/>
          </a:bodyPr>
          <a:lstStyle/>
          <a:p>
            <a:pPr algn="l">
              <a:defRPr sz="900" b="0" i="0">
                <a:solidFill>
                  <a:srgbClr val="777777"/>
                </a:solidFill>
                <a:latin typeface="Arial"/>
                <a:ea typeface="Arial"/>
                <a:cs typeface="Arial"/>
              </a:defRPr>
            </a:pPr>
            <a:r>
              <a:rPr sz="900" b="0" i="0">
                <a:solidFill>
                  <a:srgbClr val="777777"/>
                </a:solidFill>
                <a:latin typeface="Arial"/>
                <a:ea typeface="Arial"/>
                <a:cs typeface="Arial"/>
              </a:rPr>
              <a:t>2026 Global Week for Action Impact Report</a:t>
            </a:r>
          </a:p>
        </p:txBody>
      </p:sp>
      <p:sp>
        <p:nvSpPr>
          <p:cNvPr id="25" name="Rectangle 24">
            <a:extLst>
              <a:ext uri="{FF2B5EF4-FFF2-40B4-BE49-F238E27FC236}">
                <a16:creationId xmlns:a16="http://schemas.microsoft.com/office/drawing/2014/main" id="{F91D51BF-1812-4F85-817F-65C3483B5092}"/>
              </a:ext>
            </a:extLst>
          </p:cNvPr>
          <p:cNvSpPr>
            <a:spLocks noGrp="1"/>
          </p:cNvSpPr>
          <p:nvPr/>
        </p:nvSpPr>
        <p:spPr>
          <a:xfrm>
            <a:off x="11191875" y="6819900"/>
            <a:ext cx="304800" cy="190500"/>
          </a:xfrm>
          <a:prstGeom prst="rect">
            <a:avLst/>
          </a:prstGeom>
          <a:noFill/>
          <a:ln w="0">
            <a:noFill/>
            <a:prstDash val="solid"/>
          </a:ln>
        </p:spPr>
        <p:txBody>
          <a:bodyPr anchor="ctr">
            <a:normAutofit fontScale="87222" lnSpcReduction="20000"/>
          </a:bodyPr>
          <a:lstStyle/>
          <a:p>
            <a:pPr algn="r">
              <a:defRPr sz="900" b="0" i="0">
                <a:solidFill>
                  <a:srgbClr val="777777"/>
                </a:solidFill>
                <a:latin typeface="Arial"/>
                <a:ea typeface="Arial"/>
                <a:cs typeface="Arial"/>
              </a:defRPr>
            </a:pPr>
            <a:r>
              <a:rPr lang="es-ES" sz="900" b="0" i="0">
                <a:solidFill>
                  <a:srgbClr val="777777"/>
                </a:solidFill>
                <a:latin typeface="Arial"/>
                <a:ea typeface="Arial"/>
                <a:cs typeface="Arial"/>
              </a:rPr>
              <a:t>10</a:t>
            </a:r>
            <a:endParaRPr sz="900" b="0" i="0">
              <a:solidFill>
                <a:srgbClr val="777777"/>
              </a:solidFill>
              <a:latin typeface="Arial"/>
              <a:ea typeface="Arial"/>
              <a:cs typeface="Arial"/>
            </a:endParaRPr>
          </a:p>
        </p:txBody>
      </p:sp>
      <p:pic>
        <p:nvPicPr>
          <p:cNvPr id="27" name="Picture 26" descr="Generated image 1">
            <a:extLst>
              <a:ext uri="{FF2B5EF4-FFF2-40B4-BE49-F238E27FC236}">
                <a16:creationId xmlns:a16="http://schemas.microsoft.com/office/drawing/2014/main" id="{B7951BA6-3C7D-2EFA-33A1-962FA94E5901}"/>
              </a:ext>
            </a:extLst>
          </p:cNvPr>
          <p:cNvPicPr>
            <a:picLocks noChangeAspect="1"/>
          </p:cNvPicPr>
          <p:nvPr/>
        </p:nvPicPr>
        <p:blipFill>
          <a:blip r:embed="rId3"/>
          <a:stretch>
            <a:fillRect/>
          </a:stretch>
        </p:blipFill>
        <p:spPr>
          <a:xfrm>
            <a:off x="8029790" y="1732005"/>
            <a:ext cx="2700729" cy="2700729"/>
          </a:xfrm>
          <a:prstGeom prst="rect">
            <a:avLst/>
          </a:prstGeom>
        </p:spPr>
      </p:pic>
      <p:pic>
        <p:nvPicPr>
          <p:cNvPr id="28" name="Picture 27" descr="Image preview">
            <a:extLst>
              <a:ext uri="{FF2B5EF4-FFF2-40B4-BE49-F238E27FC236}">
                <a16:creationId xmlns:a16="http://schemas.microsoft.com/office/drawing/2014/main" id="{4341A47E-7619-3403-2476-8347CE997746}"/>
              </a:ext>
            </a:extLst>
          </p:cNvPr>
          <p:cNvPicPr>
            <a:picLocks noChangeAspect="1"/>
          </p:cNvPicPr>
          <p:nvPr/>
        </p:nvPicPr>
        <p:blipFill>
          <a:blip r:embed="rId4"/>
          <a:stretch>
            <a:fillRect/>
          </a:stretch>
        </p:blipFill>
        <p:spPr>
          <a:xfrm>
            <a:off x="7878775" y="3969089"/>
            <a:ext cx="2700729" cy="2700729"/>
          </a:xfrm>
          <a:prstGeom prst="rect">
            <a:avLst/>
          </a:prstGeom>
        </p:spPr>
      </p:pic>
      <p:sp>
        <p:nvSpPr>
          <p:cNvPr id="18" name="Rectangle 17">
            <a:extLst>
              <a:ext uri="{FF2B5EF4-FFF2-40B4-BE49-F238E27FC236}">
                <a16:creationId xmlns:a16="http://schemas.microsoft.com/office/drawing/2014/main" id="{889EE2FF-3E99-8AFF-CC83-17F904CB6F29}"/>
              </a:ext>
            </a:extLst>
          </p:cNvPr>
          <p:cNvSpPr/>
          <p:nvPr/>
        </p:nvSpPr>
        <p:spPr>
          <a:xfrm>
            <a:off x="0" y="0"/>
            <a:ext cx="12192000" cy="7200900"/>
          </a:xfrm>
          <a:prstGeom prst="rect">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63735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slide-title">
            <a:extLst>
              <a:ext uri="{FF2B5EF4-FFF2-40B4-BE49-F238E27FC236}">
                <a16:creationId xmlns:a16="http://schemas.microsoft.com/office/drawing/2014/main" id="{2E32CE9D-FE8F-4C1F-890E-5466B20AFCEA}"/>
              </a:ext>
            </a:extLst>
          </p:cNvPr>
          <p:cNvSpPr>
            <a:spLocks noGrp="1"/>
          </p:cNvSpPr>
          <p:nvPr/>
        </p:nvSpPr>
        <p:spPr>
          <a:xfrm>
            <a:off x="685800" y="438150"/>
            <a:ext cx="10820400" cy="590550"/>
          </a:xfrm>
          <a:prstGeom prst="rect">
            <a:avLst/>
          </a:prstGeom>
          <a:noFill/>
          <a:ln w="0">
            <a:noFill/>
            <a:prstDash val="solid"/>
          </a:ln>
        </p:spPr>
        <p:txBody>
          <a:bodyPr anchor="t">
            <a:normAutofit/>
          </a:bodyPr>
          <a:lstStyle/>
          <a:p>
            <a:pPr algn="l">
              <a:defRPr sz="2850" b="1" i="0">
                <a:solidFill>
                  <a:srgbClr val="111111"/>
                </a:solidFill>
                <a:latin typeface="Arial"/>
                <a:ea typeface="Arial"/>
                <a:cs typeface="Arial"/>
              </a:defRPr>
            </a:pPr>
            <a:r>
              <a:rPr sz="2850" b="1" i="0">
                <a:solidFill>
                  <a:srgbClr val="111111"/>
                </a:solidFill>
                <a:latin typeface="Arial"/>
                <a:ea typeface="Arial"/>
                <a:cs typeface="Arial"/>
              </a:rPr>
              <a:t>ADVOCACY IN ACTION</a:t>
            </a:r>
          </a:p>
        </p:txBody>
      </p:sp>
      <p:sp>
        <p:nvSpPr>
          <p:cNvPr id="2" name="Rectangle 1">
            <a:extLst>
              <a:ext uri="{FF2B5EF4-FFF2-40B4-BE49-F238E27FC236}">
                <a16:creationId xmlns:a16="http://schemas.microsoft.com/office/drawing/2014/main" id="{FB13D75E-8DEC-4009-8DDA-8ABEF157D6E1}"/>
              </a:ext>
            </a:extLst>
          </p:cNvPr>
          <p:cNvSpPr>
            <a:spLocks noGrp="1"/>
          </p:cNvSpPr>
          <p:nvPr/>
        </p:nvSpPr>
        <p:spPr>
          <a:xfrm>
            <a:off x="685800" y="1123950"/>
            <a:ext cx="10820400" cy="47625"/>
          </a:xfrm>
          <a:prstGeom prst="rect">
            <a:avLst/>
          </a:prstGeom>
          <a:solidFill>
            <a:srgbClr val="AF0E58"/>
          </a:solidFill>
          <a:ln w="0">
            <a:noFill/>
            <a:prstDash val="solid"/>
          </a:ln>
        </p:spPr>
        <p:txBody>
          <a:bodyPr/>
          <a:lstStyle/>
          <a:p>
            <a:endParaRPr lang="en-GB"/>
          </a:p>
        </p:txBody>
      </p:sp>
      <p:sp>
        <p:nvSpPr>
          <p:cNvPr id="3" name="Rectangle 2">
            <a:extLst>
              <a:ext uri="{FF2B5EF4-FFF2-40B4-BE49-F238E27FC236}">
                <a16:creationId xmlns:a16="http://schemas.microsoft.com/office/drawing/2014/main" id="{828DF5C5-0F3D-4BDE-90A6-F8AA4FE3E42D}"/>
              </a:ext>
            </a:extLst>
          </p:cNvPr>
          <p:cNvSpPr>
            <a:spLocks noGrp="1"/>
          </p:cNvSpPr>
          <p:nvPr/>
        </p:nvSpPr>
        <p:spPr>
          <a:xfrm>
            <a:off x="685800" y="1466850"/>
            <a:ext cx="5541228" cy="4457700"/>
          </a:xfrm>
          <a:prstGeom prst="rect">
            <a:avLst/>
          </a:prstGeom>
          <a:noFill/>
          <a:ln w="0">
            <a:noFill/>
            <a:prstDash val="solid"/>
          </a:ln>
        </p:spPr>
        <p:txBody>
          <a:bodyPr lIns="91440" tIns="45720" rIns="91440" bIns="45720" anchor="t">
            <a:normAutofit/>
          </a:bodyPr>
          <a:lstStyle/>
          <a:p>
            <a:pPr>
              <a:defRPr sz="1500" b="0" i="0">
                <a:solidFill>
                  <a:srgbClr val="111111"/>
                </a:solidFill>
                <a:latin typeface="Arial"/>
                <a:ea typeface="Arial"/>
                <a:cs typeface="Arial"/>
              </a:defRPr>
            </a:pPr>
            <a:r>
              <a:rPr lang="en-US" sz="1400">
                <a:solidFill>
                  <a:srgbClr val="111111"/>
                </a:solidFill>
                <a:latin typeface="Calibri"/>
                <a:ea typeface="Calibri"/>
                <a:cs typeface="Calibri"/>
              </a:rPr>
              <a:t>Across its three years, Time to Lead connected global policy moments</a:t>
            </a:r>
            <a:endParaRPr lang="en-US" sz="1400">
              <a:latin typeface="Calibri"/>
              <a:ea typeface="Calibri"/>
              <a:cs typeface="Calibri"/>
            </a:endParaRPr>
          </a:p>
          <a:p>
            <a:pPr>
              <a:defRPr sz="1500" b="0" i="0">
                <a:solidFill>
                  <a:srgbClr val="111111"/>
                </a:solidFill>
                <a:latin typeface="Arial"/>
                <a:ea typeface="Arial"/>
                <a:cs typeface="Arial"/>
              </a:defRPr>
            </a:pPr>
            <a:r>
              <a:rPr lang="en-US" sz="1400">
                <a:solidFill>
                  <a:srgbClr val="111111"/>
                </a:solidFill>
                <a:latin typeface="Calibri"/>
                <a:ea typeface="Calibri"/>
                <a:cs typeface="Calibri"/>
              </a:rPr>
              <a:t>with national and community action. It provided a common narrative</a:t>
            </a:r>
            <a:endParaRPr lang="en-US" sz="1400">
              <a:latin typeface="Calibri"/>
              <a:ea typeface="Calibri"/>
              <a:cs typeface="Calibri"/>
            </a:endParaRPr>
          </a:p>
          <a:p>
            <a:pPr>
              <a:defRPr sz="1500" b="0" i="0">
                <a:solidFill>
                  <a:srgbClr val="111111"/>
                </a:solidFill>
                <a:latin typeface="Arial"/>
                <a:ea typeface="Arial"/>
                <a:cs typeface="Arial"/>
              </a:defRPr>
            </a:pPr>
            <a:r>
              <a:rPr lang="en-US" sz="1400">
                <a:solidFill>
                  <a:srgbClr val="111111"/>
                </a:solidFill>
                <a:latin typeface="Calibri"/>
                <a:ea typeface="Calibri"/>
                <a:cs typeface="Calibri"/>
              </a:rPr>
              <a:t>through which members and supporters could bring lived experience,</a:t>
            </a:r>
            <a:endParaRPr lang="en-US" sz="1400">
              <a:latin typeface="Calibri"/>
              <a:ea typeface="Calibri"/>
              <a:cs typeface="Calibri"/>
            </a:endParaRPr>
          </a:p>
          <a:p>
            <a:pPr>
              <a:defRPr sz="1500" b="0" i="0">
                <a:solidFill>
                  <a:srgbClr val="111111"/>
                </a:solidFill>
                <a:latin typeface="Arial"/>
                <a:ea typeface="Arial"/>
                <a:cs typeface="Arial"/>
              </a:defRPr>
            </a:pPr>
            <a:r>
              <a:rPr lang="en-US" sz="1400">
                <a:solidFill>
                  <a:srgbClr val="111111"/>
                </a:solidFill>
                <a:latin typeface="Calibri"/>
                <a:ea typeface="Calibri"/>
                <a:cs typeface="Calibri"/>
              </a:rPr>
              <a:t>policy evidence and campaign demands into the same conversation.</a:t>
            </a:r>
            <a:endParaRPr lang="en-US" sz="1400">
              <a:latin typeface="Calibri"/>
              <a:ea typeface="Calibri"/>
              <a:cs typeface="Calibri"/>
            </a:endParaRPr>
          </a:p>
          <a:p>
            <a:pPr>
              <a:defRPr sz="1500" b="0" i="0">
                <a:solidFill>
                  <a:srgbClr val="111111"/>
                </a:solidFill>
                <a:latin typeface="Arial"/>
                <a:ea typeface="Arial"/>
                <a:cs typeface="Arial"/>
              </a:defRPr>
            </a:pPr>
            <a:br>
              <a:rPr lang="en-US"/>
            </a:br>
            <a:r>
              <a:rPr lang="en-US" sz="1400">
                <a:solidFill>
                  <a:srgbClr val="111111"/>
                </a:solidFill>
                <a:latin typeface="Calibri"/>
                <a:ea typeface="Calibri"/>
                <a:cs typeface="Calibri"/>
              </a:rPr>
              <a:t>The official launch of The Call to Lead marked the closing of the Global NCD Alliance Forum in February 2025 and gave the movement a shared demand ahead of the HLM4 in September. National and regional alliances adapted its messages to their contexts, while people living with NCDs helped ensure that the campaign remained grounded in the realities of</a:t>
            </a:r>
            <a:endParaRPr lang="en-US" sz="1400">
              <a:latin typeface="Calibri"/>
              <a:ea typeface="Calibri"/>
              <a:cs typeface="Calibri"/>
            </a:endParaRPr>
          </a:p>
          <a:p>
            <a:pPr>
              <a:defRPr sz="1500" b="0" i="0">
                <a:solidFill>
                  <a:srgbClr val="111111"/>
                </a:solidFill>
                <a:latin typeface="Arial"/>
                <a:ea typeface="Arial"/>
                <a:cs typeface="Arial"/>
              </a:defRPr>
            </a:pPr>
            <a:r>
              <a:rPr lang="en-US" sz="1400">
                <a:solidFill>
                  <a:srgbClr val="111111"/>
                </a:solidFill>
                <a:latin typeface="Calibri"/>
                <a:ea typeface="Calibri"/>
                <a:cs typeface="Calibri"/>
              </a:rPr>
              <a:t>accessing prevention, treatment and care.</a:t>
            </a:r>
            <a:endParaRPr lang="en-US" sz="1400">
              <a:latin typeface="Calibri"/>
              <a:ea typeface="Calibri"/>
              <a:cs typeface="Calibri"/>
            </a:endParaRPr>
          </a:p>
          <a:p>
            <a:pPr>
              <a:defRPr sz="1500" b="0" i="0">
                <a:solidFill>
                  <a:srgbClr val="111111"/>
                </a:solidFill>
                <a:latin typeface="Arial"/>
                <a:ea typeface="Arial"/>
                <a:cs typeface="Arial"/>
              </a:defRPr>
            </a:pPr>
            <a:br>
              <a:rPr lang="en-US"/>
            </a:br>
            <a:r>
              <a:rPr lang="en-US" sz="1400">
                <a:solidFill>
                  <a:srgbClr val="111111"/>
                </a:solidFill>
                <a:latin typeface="Calibri"/>
                <a:ea typeface="Calibri"/>
                <a:cs typeface="Calibri"/>
              </a:rPr>
              <a:t>Following the HLM4, the campaign moved from calling for</a:t>
            </a:r>
            <a:endParaRPr lang="en-US" sz="1400">
              <a:latin typeface="Calibri"/>
              <a:ea typeface="Calibri"/>
              <a:cs typeface="Calibri"/>
            </a:endParaRPr>
          </a:p>
          <a:p>
            <a:pPr>
              <a:defRPr sz="1500" b="0" i="0">
                <a:solidFill>
                  <a:srgbClr val="111111"/>
                </a:solidFill>
                <a:latin typeface="Arial"/>
                <a:ea typeface="Arial"/>
                <a:cs typeface="Arial"/>
              </a:defRPr>
            </a:pPr>
            <a:r>
              <a:rPr lang="en-US" sz="1400">
                <a:solidFill>
                  <a:srgbClr val="111111"/>
                </a:solidFill>
                <a:latin typeface="Calibri"/>
                <a:ea typeface="Calibri"/>
                <a:cs typeface="Calibri"/>
              </a:rPr>
              <a:t>commitments to examining what governments were doing to deliver</a:t>
            </a:r>
            <a:endParaRPr lang="en-US" sz="1400">
              <a:latin typeface="Calibri"/>
              <a:ea typeface="Calibri"/>
              <a:cs typeface="Calibri"/>
            </a:endParaRPr>
          </a:p>
          <a:p>
            <a:pPr>
              <a:defRPr sz="1500" b="0" i="0">
                <a:solidFill>
                  <a:srgbClr val="111111"/>
                </a:solidFill>
                <a:latin typeface="Arial"/>
                <a:ea typeface="Arial"/>
                <a:cs typeface="Arial"/>
              </a:defRPr>
            </a:pPr>
            <a:r>
              <a:rPr lang="en-US" sz="1400">
                <a:solidFill>
                  <a:srgbClr val="111111"/>
                </a:solidFill>
                <a:latin typeface="Calibri"/>
                <a:ea typeface="Calibri"/>
                <a:cs typeface="Calibri"/>
              </a:rPr>
              <a:t>them. This shift shaped the 2026 Global Week and led to the creation</a:t>
            </a:r>
            <a:endParaRPr lang="en-US" sz="1400">
              <a:latin typeface="Calibri"/>
              <a:ea typeface="Calibri"/>
              <a:cs typeface="Calibri"/>
            </a:endParaRPr>
          </a:p>
          <a:p>
            <a:pPr>
              <a:defRPr sz="1500" b="0" i="0">
                <a:solidFill>
                  <a:srgbClr val="111111"/>
                </a:solidFill>
                <a:latin typeface="Arial"/>
                <a:ea typeface="Arial"/>
                <a:cs typeface="Arial"/>
              </a:defRPr>
            </a:pPr>
            <a:r>
              <a:rPr lang="en-US" sz="1400">
                <a:solidFill>
                  <a:srgbClr val="111111"/>
                </a:solidFill>
                <a:latin typeface="Calibri"/>
                <a:ea typeface="Calibri"/>
                <a:cs typeface="Calibri"/>
              </a:rPr>
              <a:t>of the NCD Financing Tracker. </a:t>
            </a:r>
            <a:endParaRPr lang="en-US" sz="1400">
              <a:latin typeface="Calibri"/>
              <a:ea typeface="Calibri"/>
              <a:cs typeface="Calibri"/>
            </a:endParaRPr>
          </a:p>
          <a:p>
            <a:pPr>
              <a:defRPr sz="1500" b="0" i="0">
                <a:solidFill>
                  <a:srgbClr val="111111"/>
                </a:solidFill>
                <a:latin typeface="Arial"/>
                <a:ea typeface="Arial"/>
                <a:cs typeface="Arial"/>
              </a:defRPr>
            </a:pPr>
            <a:endParaRPr lang="en-US" sz="1500">
              <a:solidFill>
                <a:srgbClr val="111111"/>
              </a:solidFill>
              <a:latin typeface="Calibri"/>
              <a:ea typeface="Calibri"/>
              <a:cs typeface="Calibri"/>
            </a:endParaRPr>
          </a:p>
          <a:p>
            <a:pPr>
              <a:defRPr sz="1500" b="0" i="0">
                <a:solidFill>
                  <a:srgbClr val="111111"/>
                </a:solidFill>
                <a:latin typeface="Arial"/>
                <a:ea typeface="Arial"/>
                <a:cs typeface="Arial"/>
              </a:defRPr>
            </a:pPr>
            <a:endParaRPr lang="en-US" sz="1500">
              <a:solidFill>
                <a:srgbClr val="111111"/>
              </a:solidFill>
              <a:latin typeface="Calibri"/>
              <a:ea typeface="Calibri"/>
              <a:cs typeface="Calibri"/>
            </a:endParaRPr>
          </a:p>
          <a:p>
            <a:pPr>
              <a:defRPr sz="1500" b="0" i="0">
                <a:solidFill>
                  <a:srgbClr val="111111"/>
                </a:solidFill>
                <a:latin typeface="Arial"/>
                <a:ea typeface="Arial"/>
                <a:cs typeface="Arial"/>
              </a:defRPr>
            </a:pPr>
            <a:endParaRPr lang="en-US" sz="1500">
              <a:solidFill>
                <a:srgbClr val="111111"/>
              </a:solidFill>
              <a:latin typeface="Calibri"/>
              <a:ea typeface="Calibri"/>
              <a:cs typeface="Calibri"/>
            </a:endParaRPr>
          </a:p>
          <a:p>
            <a:pPr>
              <a:defRPr sz="1500" b="0" i="0">
                <a:solidFill>
                  <a:srgbClr val="111111"/>
                </a:solidFill>
                <a:latin typeface="Arial"/>
                <a:ea typeface="Arial"/>
                <a:cs typeface="Arial"/>
              </a:defRPr>
            </a:pPr>
            <a:endParaRPr lang="en-US" sz="1500">
              <a:solidFill>
                <a:srgbClr val="111111"/>
              </a:solidFill>
              <a:latin typeface="Calibri"/>
              <a:ea typeface="Calibri"/>
              <a:cs typeface="Calibri"/>
            </a:endParaRPr>
          </a:p>
          <a:p>
            <a:pPr algn="l">
              <a:defRPr sz="1500" b="0" i="0">
                <a:solidFill>
                  <a:srgbClr val="111111"/>
                </a:solidFill>
                <a:latin typeface="Arial"/>
                <a:ea typeface="Arial"/>
                <a:cs typeface="Arial"/>
              </a:defRPr>
            </a:pPr>
            <a:endParaRPr lang="en-US" sz="1500" b="0" i="0">
              <a:solidFill>
                <a:srgbClr val="111111"/>
              </a:solidFill>
              <a:latin typeface="Calibri"/>
              <a:ea typeface="Calibri"/>
              <a:cs typeface="Calibri"/>
            </a:endParaRPr>
          </a:p>
        </p:txBody>
      </p:sp>
      <p:sp>
        <p:nvSpPr>
          <p:cNvPr id="11" name="Rectangle 10">
            <a:extLst>
              <a:ext uri="{FF2B5EF4-FFF2-40B4-BE49-F238E27FC236}">
                <a16:creationId xmlns:a16="http://schemas.microsoft.com/office/drawing/2014/main" id="{54F4DD45-CB66-4E9C-815C-5987013CB350}"/>
              </a:ext>
            </a:extLst>
          </p:cNvPr>
          <p:cNvSpPr>
            <a:spLocks noGrp="1"/>
          </p:cNvSpPr>
          <p:nvPr/>
        </p:nvSpPr>
        <p:spPr>
          <a:xfrm>
            <a:off x="685800" y="6819900"/>
            <a:ext cx="4953000" cy="190500"/>
          </a:xfrm>
          <a:prstGeom prst="rect">
            <a:avLst/>
          </a:prstGeom>
          <a:noFill/>
          <a:ln w="0">
            <a:noFill/>
            <a:prstDash val="solid"/>
          </a:ln>
        </p:spPr>
        <p:txBody>
          <a:bodyPr anchor="ctr">
            <a:normAutofit fontScale="87222" lnSpcReduction="20000"/>
          </a:bodyPr>
          <a:lstStyle/>
          <a:p>
            <a:pPr algn="l">
              <a:defRPr sz="900" b="0" i="0">
                <a:solidFill>
                  <a:srgbClr val="777777"/>
                </a:solidFill>
                <a:latin typeface="Arial"/>
                <a:ea typeface="Arial"/>
                <a:cs typeface="Arial"/>
              </a:defRPr>
            </a:pPr>
            <a:r>
              <a:rPr sz="900" b="0" i="0">
                <a:solidFill>
                  <a:srgbClr val="777777"/>
                </a:solidFill>
                <a:latin typeface="Arial"/>
                <a:ea typeface="Arial"/>
                <a:cs typeface="Arial"/>
              </a:rPr>
              <a:t>2026 Global Week for Action Impact Report</a:t>
            </a:r>
          </a:p>
        </p:txBody>
      </p:sp>
      <p:sp>
        <p:nvSpPr>
          <p:cNvPr id="12" name="Rectangle 11">
            <a:extLst>
              <a:ext uri="{FF2B5EF4-FFF2-40B4-BE49-F238E27FC236}">
                <a16:creationId xmlns:a16="http://schemas.microsoft.com/office/drawing/2014/main" id="{494BD4C5-F802-4571-8118-55DC930F0FB2}"/>
              </a:ext>
            </a:extLst>
          </p:cNvPr>
          <p:cNvSpPr>
            <a:spLocks noGrp="1"/>
          </p:cNvSpPr>
          <p:nvPr/>
        </p:nvSpPr>
        <p:spPr>
          <a:xfrm>
            <a:off x="11191875" y="6819900"/>
            <a:ext cx="304800" cy="190500"/>
          </a:xfrm>
          <a:prstGeom prst="rect">
            <a:avLst/>
          </a:prstGeom>
          <a:noFill/>
          <a:ln w="0">
            <a:noFill/>
            <a:prstDash val="solid"/>
          </a:ln>
        </p:spPr>
        <p:txBody>
          <a:bodyPr anchor="ctr">
            <a:normAutofit fontScale="87222" lnSpcReduction="20000"/>
          </a:bodyPr>
          <a:lstStyle/>
          <a:p>
            <a:pPr algn="r">
              <a:defRPr sz="900" b="0" i="0">
                <a:solidFill>
                  <a:srgbClr val="777777"/>
                </a:solidFill>
                <a:latin typeface="Arial"/>
                <a:ea typeface="Arial"/>
                <a:cs typeface="Arial"/>
              </a:defRPr>
            </a:pPr>
            <a:r>
              <a:rPr lang="es-ES" sz="900" b="0" i="0">
                <a:solidFill>
                  <a:srgbClr val="777777"/>
                </a:solidFill>
                <a:latin typeface="Arial"/>
                <a:ea typeface="Arial"/>
                <a:cs typeface="Arial"/>
              </a:rPr>
              <a:t>11</a:t>
            </a:r>
            <a:endParaRPr sz="900" b="0" i="0">
              <a:solidFill>
                <a:srgbClr val="777777"/>
              </a:solidFill>
              <a:latin typeface="Arial"/>
              <a:ea typeface="Arial"/>
              <a:cs typeface="Arial"/>
            </a:endParaRPr>
          </a:p>
        </p:txBody>
      </p:sp>
      <p:pic>
        <p:nvPicPr>
          <p:cNvPr id="8" name="Picture 7">
            <a:extLst>
              <a:ext uri="{FF2B5EF4-FFF2-40B4-BE49-F238E27FC236}">
                <a16:creationId xmlns:a16="http://schemas.microsoft.com/office/drawing/2014/main" id="{1BD1CB70-8FA3-EAA5-03FD-6569E18DE27B}"/>
              </a:ext>
            </a:extLst>
          </p:cNvPr>
          <p:cNvPicPr>
            <a:picLocks noChangeAspect="1"/>
          </p:cNvPicPr>
          <p:nvPr/>
        </p:nvPicPr>
        <p:blipFill>
          <a:blip r:embed="rId3">
            <a:extLst>
              <a:ext uri="{28A0092B-C50C-407E-A947-70E740481C1C}">
                <a14:useLocalDpi xmlns:a14="http://schemas.microsoft.com/office/drawing/2010/main" val="0"/>
              </a:ext>
            </a:extLst>
          </a:blip>
          <a:srcRect b="2629"/>
          <a:stretch>
            <a:fillRect/>
          </a:stretch>
        </p:blipFill>
        <p:spPr>
          <a:xfrm>
            <a:off x="6842044" y="2849742"/>
            <a:ext cx="4343165" cy="3509178"/>
          </a:xfrm>
          <a:prstGeom prst="rect">
            <a:avLst/>
          </a:prstGeom>
        </p:spPr>
      </p:pic>
      <p:sp>
        <p:nvSpPr>
          <p:cNvPr id="9" name="Rectangle 8">
            <a:extLst>
              <a:ext uri="{FF2B5EF4-FFF2-40B4-BE49-F238E27FC236}">
                <a16:creationId xmlns:a16="http://schemas.microsoft.com/office/drawing/2014/main" id="{0F2FC02C-F09D-37BA-CA09-8671E7B463E0}"/>
              </a:ext>
            </a:extLst>
          </p:cNvPr>
          <p:cNvSpPr/>
          <p:nvPr/>
        </p:nvSpPr>
        <p:spPr>
          <a:xfrm>
            <a:off x="0" y="0"/>
            <a:ext cx="12192000" cy="7200900"/>
          </a:xfrm>
          <a:prstGeom prst="rect">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C760D07C-706A-A271-3DB7-FCF6BD950C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85818" y="1189786"/>
            <a:ext cx="2315247" cy="1712364"/>
          </a:xfrm>
          <a:prstGeom prst="rect">
            <a:avLst/>
          </a:prstGeom>
        </p:spPr>
      </p:pic>
      <p:pic>
        <p:nvPicPr>
          <p:cNvPr id="16" name="Picture 15">
            <a:extLst>
              <a:ext uri="{FF2B5EF4-FFF2-40B4-BE49-F238E27FC236}">
                <a16:creationId xmlns:a16="http://schemas.microsoft.com/office/drawing/2014/main" id="{2B9A030E-BCB1-FE0E-4311-8F4DA2846C2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42044" y="1186356"/>
            <a:ext cx="2043774" cy="1691305"/>
          </a:xfrm>
          <a:prstGeom prst="rect">
            <a:avLst/>
          </a:prstGeom>
        </p:spPr>
      </p:pic>
    </p:spTree>
    <p:extLst>
      <p:ext uri="{BB962C8B-B14F-4D97-AF65-F5344CB8AC3E}">
        <p14:creationId xmlns:p14="http://schemas.microsoft.com/office/powerpoint/2010/main" val="301416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3C6E885-197B-C2C1-877D-0A2476CA725A}"/>
              </a:ext>
            </a:extLst>
          </p:cNvPr>
          <p:cNvPicPr>
            <a:picLocks noChangeAspect="1"/>
          </p:cNvPicPr>
          <p:nvPr/>
        </p:nvPicPr>
        <p:blipFill>
          <a:blip r:embed="rId3"/>
          <a:srcRect l="12277" t="4508" r="13043" b="26639"/>
          <a:stretch>
            <a:fillRect/>
          </a:stretch>
        </p:blipFill>
        <p:spPr>
          <a:xfrm>
            <a:off x="9676424" y="3036285"/>
            <a:ext cx="1802480" cy="1480461"/>
          </a:xfrm>
          <a:prstGeom prst="rect">
            <a:avLst/>
          </a:prstGeom>
        </p:spPr>
      </p:pic>
      <p:pic>
        <p:nvPicPr>
          <p:cNvPr id="2" name="Picture 1">
            <a:extLst>
              <a:ext uri="{FF2B5EF4-FFF2-40B4-BE49-F238E27FC236}">
                <a16:creationId xmlns:a16="http://schemas.microsoft.com/office/drawing/2014/main" id="{F9EFB6DE-8E40-FE6F-9D0B-203606D0A43D}"/>
              </a:ext>
            </a:extLst>
          </p:cNvPr>
          <p:cNvPicPr>
            <a:picLocks noChangeAspect="1"/>
          </p:cNvPicPr>
          <p:nvPr/>
        </p:nvPicPr>
        <p:blipFill>
          <a:blip r:embed="rId4"/>
          <a:srcRect l="15164" t="870" r="30702" b="858"/>
          <a:stretch>
            <a:fillRect/>
          </a:stretch>
        </p:blipFill>
        <p:spPr>
          <a:xfrm rot="5400000">
            <a:off x="5378426" y="2390527"/>
            <a:ext cx="1804943" cy="2415348"/>
          </a:xfrm>
          <a:prstGeom prst="rect">
            <a:avLst/>
          </a:prstGeom>
        </p:spPr>
      </p:pic>
      <p:pic>
        <p:nvPicPr>
          <p:cNvPr id="15" name="Picture 14">
            <a:extLst>
              <a:ext uri="{FF2B5EF4-FFF2-40B4-BE49-F238E27FC236}">
                <a16:creationId xmlns:a16="http://schemas.microsoft.com/office/drawing/2014/main" id="{A638F1C6-5891-E783-051F-669890FBE8FF}"/>
              </a:ext>
            </a:extLst>
          </p:cNvPr>
          <p:cNvPicPr>
            <a:picLocks noChangeAspect="1"/>
          </p:cNvPicPr>
          <p:nvPr/>
        </p:nvPicPr>
        <p:blipFill>
          <a:blip r:embed="rId5"/>
          <a:stretch>
            <a:fillRect/>
          </a:stretch>
        </p:blipFill>
        <p:spPr>
          <a:xfrm>
            <a:off x="7488572" y="2894106"/>
            <a:ext cx="2481273" cy="1595344"/>
          </a:xfrm>
          <a:prstGeom prst="rect">
            <a:avLst/>
          </a:prstGeom>
        </p:spPr>
      </p:pic>
      <p:sp>
        <p:nvSpPr>
          <p:cNvPr id="7" name="slide-title">
            <a:extLst>
              <a:ext uri="{FF2B5EF4-FFF2-40B4-BE49-F238E27FC236}">
                <a16:creationId xmlns:a16="http://schemas.microsoft.com/office/drawing/2014/main" id="{80E4CAE1-2BFD-0925-0DEF-AF5B6F6F2277}"/>
              </a:ext>
            </a:extLst>
          </p:cNvPr>
          <p:cNvSpPr>
            <a:spLocks noGrp="1"/>
          </p:cNvSpPr>
          <p:nvPr/>
        </p:nvSpPr>
        <p:spPr>
          <a:xfrm>
            <a:off x="685800" y="438150"/>
            <a:ext cx="10820400" cy="590550"/>
          </a:xfrm>
          <a:prstGeom prst="rect">
            <a:avLst/>
          </a:prstGeom>
          <a:noFill/>
          <a:ln w="0">
            <a:noFill/>
            <a:prstDash val="solid"/>
          </a:ln>
        </p:spPr>
        <p:txBody>
          <a:bodyPr lIns="91440" tIns="45720" rIns="91440" bIns="45720" anchor="t">
            <a:normAutofit/>
          </a:bodyPr>
          <a:lstStyle/>
          <a:p>
            <a:pPr>
              <a:defRPr sz="2850" b="1" i="0">
                <a:solidFill>
                  <a:srgbClr val="111111"/>
                </a:solidFill>
                <a:latin typeface="Arial"/>
                <a:ea typeface="Arial"/>
                <a:cs typeface="Arial"/>
              </a:defRPr>
            </a:pPr>
            <a:r>
              <a:rPr lang="en-US" sz="2800" b="1">
                <a:solidFill>
                  <a:srgbClr val="111111"/>
                </a:solidFill>
                <a:latin typeface="Arial"/>
                <a:cs typeface="Arial"/>
              </a:rPr>
              <a:t>GOVERNMENT CHAMPIONS</a:t>
            </a:r>
            <a:endParaRPr lang="en-US" sz="2800"/>
          </a:p>
        </p:txBody>
      </p:sp>
      <p:sp>
        <p:nvSpPr>
          <p:cNvPr id="9" name="Rectangle 8">
            <a:extLst>
              <a:ext uri="{FF2B5EF4-FFF2-40B4-BE49-F238E27FC236}">
                <a16:creationId xmlns:a16="http://schemas.microsoft.com/office/drawing/2014/main" id="{512C019D-44D3-EA9E-EF87-77D4E40FA045}"/>
              </a:ext>
            </a:extLst>
          </p:cNvPr>
          <p:cNvSpPr>
            <a:spLocks noGrp="1"/>
          </p:cNvSpPr>
          <p:nvPr/>
        </p:nvSpPr>
        <p:spPr>
          <a:xfrm>
            <a:off x="685800" y="1123950"/>
            <a:ext cx="10820400" cy="47625"/>
          </a:xfrm>
          <a:prstGeom prst="rect">
            <a:avLst/>
          </a:prstGeom>
          <a:solidFill>
            <a:srgbClr val="AF0E58"/>
          </a:solidFill>
          <a:ln w="0">
            <a:noFill/>
            <a:prstDash val="solid"/>
          </a:ln>
        </p:spPr>
        <p:txBody>
          <a:bodyPr/>
          <a:lstStyle/>
          <a:p>
            <a:endParaRPr lang="en-GB"/>
          </a:p>
        </p:txBody>
      </p:sp>
      <p:pic>
        <p:nvPicPr>
          <p:cNvPr id="13" name="Picture 12">
            <a:extLst>
              <a:ext uri="{FF2B5EF4-FFF2-40B4-BE49-F238E27FC236}">
                <a16:creationId xmlns:a16="http://schemas.microsoft.com/office/drawing/2014/main" id="{E97DC0C7-ADE4-5698-64AC-8A0C068BA95C}"/>
              </a:ext>
            </a:extLst>
          </p:cNvPr>
          <p:cNvPicPr>
            <a:picLocks noChangeAspect="1"/>
          </p:cNvPicPr>
          <p:nvPr/>
        </p:nvPicPr>
        <p:blipFill>
          <a:blip r:embed="rId6"/>
          <a:srcRect l="5155" t="5954" r="29897" b="13362"/>
          <a:stretch>
            <a:fillRect/>
          </a:stretch>
        </p:blipFill>
        <p:spPr>
          <a:xfrm>
            <a:off x="9969845" y="1306258"/>
            <a:ext cx="1536355" cy="1737742"/>
          </a:xfrm>
          <a:prstGeom prst="rect">
            <a:avLst/>
          </a:prstGeom>
        </p:spPr>
      </p:pic>
      <p:pic>
        <p:nvPicPr>
          <p:cNvPr id="16" name="Picture 15">
            <a:extLst>
              <a:ext uri="{FF2B5EF4-FFF2-40B4-BE49-F238E27FC236}">
                <a16:creationId xmlns:a16="http://schemas.microsoft.com/office/drawing/2014/main" id="{F876C8E8-542A-442D-16B5-343B2C189B33}"/>
              </a:ext>
            </a:extLst>
          </p:cNvPr>
          <p:cNvPicPr>
            <a:picLocks noChangeAspect="1"/>
          </p:cNvPicPr>
          <p:nvPr/>
        </p:nvPicPr>
        <p:blipFill>
          <a:blip r:embed="rId7"/>
          <a:stretch>
            <a:fillRect/>
          </a:stretch>
        </p:blipFill>
        <p:spPr>
          <a:xfrm>
            <a:off x="7478613" y="1306258"/>
            <a:ext cx="2491232" cy="1595344"/>
          </a:xfrm>
          <a:prstGeom prst="rect">
            <a:avLst/>
          </a:prstGeom>
        </p:spPr>
      </p:pic>
      <p:sp>
        <p:nvSpPr>
          <p:cNvPr id="18" name="TextBox 17">
            <a:extLst>
              <a:ext uri="{FF2B5EF4-FFF2-40B4-BE49-F238E27FC236}">
                <a16:creationId xmlns:a16="http://schemas.microsoft.com/office/drawing/2014/main" id="{3CD14861-367D-AEAC-F334-EB3F923544D6}"/>
              </a:ext>
            </a:extLst>
          </p:cNvPr>
          <p:cNvSpPr txBox="1"/>
          <p:nvPr/>
        </p:nvSpPr>
        <p:spPr>
          <a:xfrm>
            <a:off x="685800" y="1447894"/>
            <a:ext cx="3935346" cy="430887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t>At least 13 governments publicly supported the Global Week, including Barbados, Indonesia, Japan, Luxembourg, Malawi, Maldives, Norway, Scotland, Spain, St Kitts and Nevis, Rwanda, Thailand, and Uruguay.</a:t>
            </a:r>
          </a:p>
          <a:p>
            <a:endParaRPr lang="en-US" sz="1600"/>
          </a:p>
          <a:p>
            <a:r>
              <a:rPr lang="en-US" sz="1600"/>
              <a:t>Beyond these visible champions, many other governments engaged throughout the campaign cycle in less public but equally meaningful ways.  </a:t>
            </a:r>
            <a:endParaRPr lang="en-US"/>
          </a:p>
          <a:p>
            <a:endParaRPr lang="en-US" sz="1600"/>
          </a:p>
          <a:p>
            <a:r>
              <a:rPr lang="en-US" sz="1600"/>
              <a:t>These interactions strengthened cross-regional collaboration and reinforced shared priorities across diverse political and geographic contexts.</a:t>
            </a:r>
          </a:p>
          <a:p>
            <a:endParaRPr lang="en-US" sz="1600"/>
          </a:p>
          <a:p>
            <a:pPr algn="ctr"/>
            <a:endParaRPr lang="en-GB"/>
          </a:p>
        </p:txBody>
      </p:sp>
      <p:pic>
        <p:nvPicPr>
          <p:cNvPr id="3" name="Picture 2">
            <a:extLst>
              <a:ext uri="{FF2B5EF4-FFF2-40B4-BE49-F238E27FC236}">
                <a16:creationId xmlns:a16="http://schemas.microsoft.com/office/drawing/2014/main" id="{B09E39FC-43FD-C995-B084-668FDAB6FDE0}"/>
              </a:ext>
            </a:extLst>
          </p:cNvPr>
          <p:cNvPicPr>
            <a:picLocks noChangeAspect="1"/>
          </p:cNvPicPr>
          <p:nvPr/>
        </p:nvPicPr>
        <p:blipFill>
          <a:blip r:embed="rId8"/>
          <a:stretch>
            <a:fillRect/>
          </a:stretch>
        </p:blipFill>
        <p:spPr>
          <a:xfrm>
            <a:off x="5073224" y="1289901"/>
            <a:ext cx="2405389" cy="1410328"/>
          </a:xfrm>
          <a:prstGeom prst="rect">
            <a:avLst/>
          </a:prstGeom>
        </p:spPr>
      </p:pic>
      <p:sp>
        <p:nvSpPr>
          <p:cNvPr id="4" name="Rectangle 3">
            <a:extLst>
              <a:ext uri="{FF2B5EF4-FFF2-40B4-BE49-F238E27FC236}">
                <a16:creationId xmlns:a16="http://schemas.microsoft.com/office/drawing/2014/main" id="{7090B798-04C0-FB2C-3892-F7D6D03895E5}"/>
              </a:ext>
            </a:extLst>
          </p:cNvPr>
          <p:cNvSpPr/>
          <p:nvPr/>
        </p:nvSpPr>
        <p:spPr>
          <a:xfrm>
            <a:off x="0" y="0"/>
            <a:ext cx="12192000" cy="7200900"/>
          </a:xfrm>
          <a:prstGeom prst="rect">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C3A5CB29-CE3F-1FCE-1D5B-DBE08B83E9A8}"/>
              </a:ext>
            </a:extLst>
          </p:cNvPr>
          <p:cNvSpPr>
            <a:spLocks noGrp="1"/>
          </p:cNvSpPr>
          <p:nvPr/>
        </p:nvSpPr>
        <p:spPr>
          <a:xfrm>
            <a:off x="685800" y="6819900"/>
            <a:ext cx="4953000" cy="190500"/>
          </a:xfrm>
          <a:prstGeom prst="rect">
            <a:avLst/>
          </a:prstGeom>
          <a:noFill/>
          <a:ln w="0">
            <a:noFill/>
            <a:prstDash val="solid"/>
          </a:ln>
        </p:spPr>
        <p:txBody>
          <a:bodyPr anchor="ctr">
            <a:normAutofit fontScale="87222" lnSpcReduction="20000"/>
          </a:bodyPr>
          <a:lstStyle/>
          <a:p>
            <a:pPr algn="l">
              <a:defRPr sz="900" b="0" i="0">
                <a:solidFill>
                  <a:srgbClr val="777777"/>
                </a:solidFill>
                <a:latin typeface="Arial"/>
                <a:ea typeface="Arial"/>
                <a:cs typeface="Arial"/>
              </a:defRPr>
            </a:pPr>
            <a:r>
              <a:rPr sz="900" b="0" i="0">
                <a:solidFill>
                  <a:srgbClr val="777777"/>
                </a:solidFill>
                <a:latin typeface="Arial"/>
                <a:ea typeface="Arial"/>
                <a:cs typeface="Arial"/>
              </a:rPr>
              <a:t>2026 Global Week for Action Impact Report</a:t>
            </a:r>
          </a:p>
        </p:txBody>
      </p:sp>
      <p:sp>
        <p:nvSpPr>
          <p:cNvPr id="6" name="page-number">
            <a:extLst>
              <a:ext uri="{FF2B5EF4-FFF2-40B4-BE49-F238E27FC236}">
                <a16:creationId xmlns:a16="http://schemas.microsoft.com/office/drawing/2014/main" id="{069400B0-3027-CF79-11E5-F08CCAD43A2A}"/>
              </a:ext>
            </a:extLst>
          </p:cNvPr>
          <p:cNvSpPr>
            <a:spLocks noGrp="1"/>
          </p:cNvSpPr>
          <p:nvPr/>
        </p:nvSpPr>
        <p:spPr>
          <a:xfrm>
            <a:off x="11191875" y="6819900"/>
            <a:ext cx="304800" cy="190500"/>
          </a:xfrm>
          <a:prstGeom prst="rect">
            <a:avLst/>
          </a:prstGeom>
          <a:noFill/>
          <a:ln w="0">
            <a:noFill/>
          </a:ln>
        </p:spPr>
        <p:txBody>
          <a:bodyPr anchor="t">
            <a:noAutofit/>
          </a:bodyPr>
          <a:lstStyle/>
          <a:p>
            <a:pPr algn="l">
              <a:buNone/>
              <a:defRPr sz="783" b="0" i="0">
                <a:solidFill>
                  <a:srgbClr val="777777"/>
                </a:solidFill>
                <a:latin typeface="Arial"/>
                <a:ea typeface="Arial"/>
                <a:cs typeface="Arial"/>
              </a:defRPr>
            </a:pPr>
            <a:r>
              <a:rPr lang="es-ES" sz="783" b="0" i="0">
                <a:solidFill>
                  <a:srgbClr val="777777"/>
                </a:solidFill>
                <a:latin typeface="Arial"/>
                <a:ea typeface="Arial"/>
                <a:cs typeface="Arial"/>
              </a:rPr>
              <a:t>12</a:t>
            </a:r>
            <a:endParaRPr sz="783" b="0" i="0">
              <a:solidFill>
                <a:srgbClr val="777777"/>
              </a:solidFill>
              <a:latin typeface="Arial"/>
              <a:ea typeface="Arial"/>
              <a:cs typeface="Arial"/>
            </a:endParaRPr>
          </a:p>
        </p:txBody>
      </p:sp>
    </p:spTree>
    <p:extLst>
      <p:ext uri="{BB962C8B-B14F-4D97-AF65-F5344CB8AC3E}">
        <p14:creationId xmlns:p14="http://schemas.microsoft.com/office/powerpoint/2010/main" val="17354050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slide-title">
            <a:extLst>
              <a:ext uri="{FF2B5EF4-FFF2-40B4-BE49-F238E27FC236}">
                <a16:creationId xmlns:a16="http://schemas.microsoft.com/office/drawing/2014/main" id="{9A42A185-F75C-4767-B3BE-31564583AD30}"/>
              </a:ext>
            </a:extLst>
          </p:cNvPr>
          <p:cNvSpPr>
            <a:spLocks noGrp="1"/>
          </p:cNvSpPr>
          <p:nvPr/>
        </p:nvSpPr>
        <p:spPr>
          <a:xfrm>
            <a:off x="685800" y="438150"/>
            <a:ext cx="10820400" cy="590550"/>
          </a:xfrm>
          <a:prstGeom prst="rect">
            <a:avLst/>
          </a:prstGeom>
          <a:noFill/>
          <a:ln w="0">
            <a:noFill/>
            <a:prstDash val="solid"/>
          </a:ln>
        </p:spPr>
        <p:txBody>
          <a:bodyPr anchor="t">
            <a:normAutofit/>
          </a:bodyPr>
          <a:lstStyle/>
          <a:p>
            <a:pPr algn="l">
              <a:defRPr sz="2850" b="1" i="0">
                <a:solidFill>
                  <a:srgbClr val="111111"/>
                </a:solidFill>
                <a:latin typeface="Arial"/>
                <a:ea typeface="Arial"/>
                <a:cs typeface="Arial"/>
              </a:defRPr>
            </a:pPr>
            <a:r>
              <a:rPr sz="2850" b="1" i="0">
                <a:solidFill>
                  <a:srgbClr val="111111"/>
                </a:solidFill>
                <a:latin typeface="Arial"/>
                <a:ea typeface="Arial"/>
                <a:cs typeface="Arial"/>
              </a:rPr>
              <a:t>NCD FINANCING TRACKER</a:t>
            </a:r>
          </a:p>
        </p:txBody>
      </p:sp>
      <p:sp>
        <p:nvSpPr>
          <p:cNvPr id="2" name="Rectangle 1">
            <a:extLst>
              <a:ext uri="{FF2B5EF4-FFF2-40B4-BE49-F238E27FC236}">
                <a16:creationId xmlns:a16="http://schemas.microsoft.com/office/drawing/2014/main" id="{21F0CCF6-410F-44B1-BB1B-D4F9CCB91EB2}"/>
              </a:ext>
            </a:extLst>
          </p:cNvPr>
          <p:cNvSpPr>
            <a:spLocks noGrp="1"/>
          </p:cNvSpPr>
          <p:nvPr/>
        </p:nvSpPr>
        <p:spPr>
          <a:xfrm>
            <a:off x="685800" y="1000125"/>
            <a:ext cx="8096250" cy="381000"/>
          </a:xfrm>
          <a:prstGeom prst="rect">
            <a:avLst/>
          </a:prstGeom>
          <a:noFill/>
          <a:ln w="0">
            <a:noFill/>
            <a:prstDash val="solid"/>
          </a:ln>
        </p:spPr>
        <p:txBody>
          <a:bodyPr anchor="t">
            <a:normAutofit fontScale="93827"/>
          </a:bodyPr>
          <a:lstStyle/>
          <a:p>
            <a:pPr algn="l">
              <a:defRPr sz="2025" b="1" i="0">
                <a:solidFill>
                  <a:srgbClr val="AF0E58"/>
                </a:solidFill>
                <a:latin typeface="Arial"/>
                <a:ea typeface="Arial"/>
                <a:cs typeface="Arial"/>
              </a:defRPr>
            </a:pPr>
            <a:r>
              <a:rPr sz="2025" b="1" i="0">
                <a:solidFill>
                  <a:srgbClr val="AF0E58"/>
                </a:solidFill>
                <a:latin typeface="Arial"/>
                <a:ea typeface="Arial"/>
                <a:cs typeface="Arial"/>
              </a:rPr>
              <a:t>Showcasing country action to finance the NCD response</a:t>
            </a:r>
          </a:p>
        </p:txBody>
      </p:sp>
      <p:sp>
        <p:nvSpPr>
          <p:cNvPr id="3" name="Rectangle 2">
            <a:extLst>
              <a:ext uri="{FF2B5EF4-FFF2-40B4-BE49-F238E27FC236}">
                <a16:creationId xmlns:a16="http://schemas.microsoft.com/office/drawing/2014/main" id="{8E6CF538-36B3-4BE5-97C3-D4619F6F96E0}"/>
              </a:ext>
            </a:extLst>
          </p:cNvPr>
          <p:cNvSpPr>
            <a:spLocks noGrp="1"/>
          </p:cNvSpPr>
          <p:nvPr/>
        </p:nvSpPr>
        <p:spPr>
          <a:xfrm>
            <a:off x="685800" y="1543050"/>
            <a:ext cx="10820400" cy="1123950"/>
          </a:xfrm>
          <a:prstGeom prst="rect">
            <a:avLst/>
          </a:prstGeom>
          <a:noFill/>
          <a:ln w="0">
            <a:noFill/>
            <a:prstDash val="solid"/>
          </a:ln>
        </p:spPr>
        <p:txBody>
          <a:bodyPr lIns="91440" tIns="45720" rIns="91440" bIns="45720" anchor="t">
            <a:normAutofit/>
          </a:bodyPr>
          <a:lstStyle/>
          <a:p>
            <a:pPr algn="l">
              <a:defRPr sz="1425" b="0" i="0">
                <a:solidFill>
                  <a:srgbClr val="111111"/>
                </a:solidFill>
                <a:latin typeface="Arial"/>
                <a:ea typeface="Arial"/>
                <a:cs typeface="Arial"/>
              </a:defRPr>
            </a:pPr>
            <a:r>
              <a:rPr lang="en-US" sz="1400" b="0" i="0">
                <a:solidFill>
                  <a:srgbClr val="111111"/>
                </a:solidFill>
                <a:latin typeface="Calibri"/>
                <a:ea typeface="Calibri"/>
                <a:cs typeface="Calibri"/>
              </a:rPr>
              <a:t>The Political Declaration adopted at the HLM4 left major questions about how governments would finance their commitments and demonstrate progress. NCDA launched the NCD Financing Tracker to bring examples of government action together and make them more visible. Rather than assessing or ranking countries, it provides an illustrative snapshot of leadership across four areas.</a:t>
            </a:r>
          </a:p>
        </p:txBody>
      </p:sp>
      <p:sp>
        <p:nvSpPr>
          <p:cNvPr id="5" name="Rectangle 4">
            <a:extLst>
              <a:ext uri="{FF2B5EF4-FFF2-40B4-BE49-F238E27FC236}">
                <a16:creationId xmlns:a16="http://schemas.microsoft.com/office/drawing/2014/main" id="{FE96D61A-3CBA-4C46-8992-29AE3AD95D39}"/>
              </a:ext>
            </a:extLst>
          </p:cNvPr>
          <p:cNvSpPr>
            <a:spLocks noGrp="1"/>
          </p:cNvSpPr>
          <p:nvPr/>
        </p:nvSpPr>
        <p:spPr>
          <a:xfrm>
            <a:off x="1165105" y="5656025"/>
            <a:ext cx="10029645" cy="1352550"/>
          </a:xfrm>
          <a:prstGeom prst="rect">
            <a:avLst/>
          </a:prstGeom>
          <a:noFill/>
          <a:ln w="0">
            <a:noFill/>
            <a:prstDash val="solid"/>
          </a:ln>
        </p:spPr>
        <p:txBody>
          <a:bodyPr lIns="91440" tIns="45720" rIns="91440" bIns="45720" anchor="t">
            <a:normAutofit/>
          </a:bodyPr>
          <a:lstStyle/>
          <a:p>
            <a:pPr>
              <a:defRPr sz="1350" b="0" i="0">
                <a:solidFill>
                  <a:srgbClr val="111111"/>
                </a:solidFill>
                <a:latin typeface="Arial"/>
                <a:ea typeface="Arial"/>
                <a:cs typeface="Arial"/>
              </a:defRPr>
            </a:pPr>
            <a:r>
              <a:rPr lang="en-US" sz="1350" b="0" i="0">
                <a:solidFill>
                  <a:srgbClr val="111111"/>
                </a:solidFill>
                <a:latin typeface="Calibri"/>
                <a:ea typeface="Calibri"/>
                <a:cs typeface="Calibri"/>
              </a:rPr>
              <a:t>Behind each entry is a story about how progress happens. By drawing these examples together, the Tracker gives advocates evidence they can use, helps promising approaches travel between countries and encourages governments to take further action.</a:t>
            </a:r>
            <a:r>
              <a:rPr lang="en-US" sz="1350">
                <a:solidFill>
                  <a:srgbClr val="111111"/>
                </a:solidFill>
                <a:latin typeface="Calibri"/>
                <a:ea typeface="Calibri"/>
                <a:cs typeface="Calibri"/>
              </a:rPr>
              <a:t> </a:t>
            </a:r>
            <a:r>
              <a:rPr lang="en-US" sz="1350" b="0" i="0">
                <a:solidFill>
                  <a:srgbClr val="111111"/>
                </a:solidFill>
                <a:latin typeface="Calibri"/>
                <a:ea typeface="Calibri"/>
                <a:cs typeface="Calibri"/>
              </a:rPr>
              <a:t>The Tracker will continue to grow as </a:t>
            </a:r>
            <a:r>
              <a:rPr lang="en-US" sz="1350">
                <a:solidFill>
                  <a:srgbClr val="111111"/>
                </a:solidFill>
                <a:latin typeface="Calibri"/>
                <a:ea typeface="Calibri"/>
                <a:cs typeface="Calibri"/>
              </a:rPr>
              <a:t>the NCD community </a:t>
            </a:r>
            <a:r>
              <a:rPr lang="en-US" sz="1350" b="0" i="0">
                <a:solidFill>
                  <a:srgbClr val="111111"/>
                </a:solidFill>
                <a:latin typeface="Calibri"/>
                <a:ea typeface="Calibri"/>
                <a:cs typeface="Calibri"/>
              </a:rPr>
              <a:t>submits examples. Its findings will be shared at IFD3 in the Philippines in February 2027.</a:t>
            </a:r>
          </a:p>
        </p:txBody>
      </p:sp>
      <p:sp>
        <p:nvSpPr>
          <p:cNvPr id="8" name="Rectangle 7">
            <a:extLst>
              <a:ext uri="{FF2B5EF4-FFF2-40B4-BE49-F238E27FC236}">
                <a16:creationId xmlns:a16="http://schemas.microsoft.com/office/drawing/2014/main" id="{7AA5B2B9-296E-4522-B96F-9AAF2969E130}"/>
              </a:ext>
            </a:extLst>
          </p:cNvPr>
          <p:cNvSpPr>
            <a:spLocks noGrp="1"/>
          </p:cNvSpPr>
          <p:nvPr/>
        </p:nvSpPr>
        <p:spPr>
          <a:xfrm>
            <a:off x="685800" y="6819900"/>
            <a:ext cx="4953000" cy="190500"/>
          </a:xfrm>
          <a:prstGeom prst="rect">
            <a:avLst/>
          </a:prstGeom>
          <a:noFill/>
          <a:ln w="0">
            <a:noFill/>
            <a:prstDash val="solid"/>
          </a:ln>
        </p:spPr>
        <p:txBody>
          <a:bodyPr anchor="ctr">
            <a:normAutofit fontScale="87222" lnSpcReduction="20000"/>
          </a:bodyPr>
          <a:lstStyle/>
          <a:p>
            <a:pPr algn="l">
              <a:defRPr sz="900" b="0" i="0">
                <a:solidFill>
                  <a:srgbClr val="777777"/>
                </a:solidFill>
                <a:latin typeface="Arial"/>
                <a:ea typeface="Arial"/>
                <a:cs typeface="Arial"/>
              </a:defRPr>
            </a:pPr>
            <a:r>
              <a:rPr sz="900" b="0" i="0">
                <a:solidFill>
                  <a:srgbClr val="777777"/>
                </a:solidFill>
                <a:latin typeface="Arial"/>
                <a:ea typeface="Arial"/>
                <a:cs typeface="Arial"/>
              </a:rPr>
              <a:t>2026 Global Week for Action Impact Report</a:t>
            </a:r>
          </a:p>
        </p:txBody>
      </p:sp>
      <p:sp>
        <p:nvSpPr>
          <p:cNvPr id="9" name="Rectangle 8">
            <a:extLst>
              <a:ext uri="{FF2B5EF4-FFF2-40B4-BE49-F238E27FC236}">
                <a16:creationId xmlns:a16="http://schemas.microsoft.com/office/drawing/2014/main" id="{8F50E302-51B4-4AA5-9B72-5FC9546F861F}"/>
              </a:ext>
            </a:extLst>
          </p:cNvPr>
          <p:cNvSpPr>
            <a:spLocks noGrp="1"/>
          </p:cNvSpPr>
          <p:nvPr/>
        </p:nvSpPr>
        <p:spPr>
          <a:xfrm>
            <a:off x="11191875" y="6819900"/>
            <a:ext cx="304800" cy="190500"/>
          </a:xfrm>
          <a:prstGeom prst="rect">
            <a:avLst/>
          </a:prstGeom>
          <a:noFill/>
          <a:ln w="0">
            <a:noFill/>
            <a:prstDash val="solid"/>
          </a:ln>
        </p:spPr>
        <p:txBody>
          <a:bodyPr anchor="ctr">
            <a:normAutofit fontScale="87222" lnSpcReduction="20000"/>
          </a:bodyPr>
          <a:lstStyle/>
          <a:p>
            <a:pPr algn="r">
              <a:defRPr sz="900" b="0" i="0">
                <a:solidFill>
                  <a:srgbClr val="777777"/>
                </a:solidFill>
                <a:latin typeface="Arial"/>
                <a:ea typeface="Arial"/>
                <a:cs typeface="Arial"/>
              </a:defRPr>
            </a:pPr>
            <a:r>
              <a:rPr sz="900" b="0" i="0">
                <a:solidFill>
                  <a:srgbClr val="777777"/>
                </a:solidFill>
                <a:latin typeface="Arial"/>
                <a:ea typeface="Arial"/>
                <a:cs typeface="Arial"/>
              </a:rPr>
              <a:t>1</a:t>
            </a:r>
            <a:r>
              <a:rPr lang="es-ES" sz="900" b="0" i="0">
                <a:solidFill>
                  <a:srgbClr val="777777"/>
                </a:solidFill>
                <a:latin typeface="Arial"/>
                <a:ea typeface="Arial"/>
                <a:cs typeface="Arial"/>
              </a:rPr>
              <a:t>3</a:t>
            </a:r>
            <a:endParaRPr sz="900" b="0" i="0">
              <a:solidFill>
                <a:srgbClr val="777777"/>
              </a:solidFill>
              <a:latin typeface="Arial"/>
              <a:ea typeface="Arial"/>
              <a:cs typeface="Arial"/>
            </a:endParaRPr>
          </a:p>
        </p:txBody>
      </p:sp>
      <p:sp>
        <p:nvSpPr>
          <p:cNvPr id="4" name="Rectangle 3">
            <a:extLst>
              <a:ext uri="{FF2B5EF4-FFF2-40B4-BE49-F238E27FC236}">
                <a16:creationId xmlns:a16="http://schemas.microsoft.com/office/drawing/2014/main" id="{2F63247E-71A4-4085-4AEF-660C0DD7DCF2}"/>
              </a:ext>
            </a:extLst>
          </p:cNvPr>
          <p:cNvSpPr/>
          <p:nvPr/>
        </p:nvSpPr>
        <p:spPr>
          <a:xfrm>
            <a:off x="0" y="0"/>
            <a:ext cx="12192000" cy="7200900"/>
          </a:xfrm>
          <a:prstGeom prst="rect">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AD4AA11C-1C75-32D7-24B0-63683965AC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4563" y="2440195"/>
            <a:ext cx="7503083" cy="2931905"/>
          </a:xfrm>
          <a:prstGeom prst="rect">
            <a:avLst/>
          </a:prstGeom>
        </p:spPr>
      </p:pic>
      <p:sp>
        <p:nvSpPr>
          <p:cNvPr id="6" name="Rectangle 5">
            <a:extLst>
              <a:ext uri="{FF2B5EF4-FFF2-40B4-BE49-F238E27FC236}">
                <a16:creationId xmlns:a16="http://schemas.microsoft.com/office/drawing/2014/main" id="{AF571F95-F040-FE87-CB39-6098EEE707B3}"/>
              </a:ext>
            </a:extLst>
          </p:cNvPr>
          <p:cNvSpPr>
            <a:spLocks noGrp="1"/>
          </p:cNvSpPr>
          <p:nvPr/>
        </p:nvSpPr>
        <p:spPr>
          <a:xfrm>
            <a:off x="685800" y="1443037"/>
            <a:ext cx="10820400" cy="47625"/>
          </a:xfrm>
          <a:prstGeom prst="rect">
            <a:avLst/>
          </a:prstGeom>
          <a:solidFill>
            <a:srgbClr val="AF0E58"/>
          </a:solidFill>
          <a:ln w="0">
            <a:noFill/>
            <a:prstDash val="solid"/>
          </a:ln>
        </p:spPr>
        <p:txBody>
          <a:bodyPr/>
          <a:lstStyle/>
          <a:p>
            <a:endParaRPr lang="en-GB"/>
          </a:p>
        </p:txBody>
      </p:sp>
    </p:spTree>
    <p:extLst>
      <p:ext uri="{BB962C8B-B14F-4D97-AF65-F5344CB8AC3E}">
        <p14:creationId xmlns:p14="http://schemas.microsoft.com/office/powerpoint/2010/main" val="6468201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BC1E00"/>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75AAB9B-3BE5-4057-8843-9F021D6E84DD}"/>
              </a:ext>
            </a:extLst>
          </p:cNvPr>
          <p:cNvSpPr>
            <a:spLocks noGrp="1"/>
          </p:cNvSpPr>
          <p:nvPr/>
        </p:nvSpPr>
        <p:spPr>
          <a:xfrm>
            <a:off x="345989" y="308919"/>
            <a:ext cx="11454713" cy="6510981"/>
          </a:xfrm>
          <a:prstGeom prst="rect">
            <a:avLst/>
          </a:prstGeom>
          <a:solidFill>
            <a:srgbClr val="FFFFFF"/>
          </a:solidFill>
          <a:ln w="0">
            <a:noFill/>
            <a:prstDash val="solid"/>
          </a:ln>
        </p:spPr>
        <p:txBody>
          <a:bodyPr/>
          <a:lstStyle/>
          <a:p>
            <a:endParaRPr lang="en-GB"/>
          </a:p>
        </p:txBody>
      </p:sp>
      <p:sp>
        <p:nvSpPr>
          <p:cNvPr id="2" name="Rectangle 1">
            <a:extLst>
              <a:ext uri="{FF2B5EF4-FFF2-40B4-BE49-F238E27FC236}">
                <a16:creationId xmlns:a16="http://schemas.microsoft.com/office/drawing/2014/main" id="{8F057631-F4F6-48C8-A05A-DA5F2F769F04}"/>
              </a:ext>
            </a:extLst>
          </p:cNvPr>
          <p:cNvSpPr>
            <a:spLocks noGrp="1"/>
          </p:cNvSpPr>
          <p:nvPr/>
        </p:nvSpPr>
        <p:spPr>
          <a:xfrm>
            <a:off x="856018" y="687780"/>
            <a:ext cx="2870440" cy="2322120"/>
          </a:xfrm>
          <a:prstGeom prst="rect">
            <a:avLst/>
          </a:prstGeom>
          <a:solidFill>
            <a:srgbClr val="AF0E58"/>
          </a:solidFill>
          <a:ln w="0">
            <a:noFill/>
            <a:prstDash val="solid"/>
          </a:ln>
        </p:spPr>
        <p:txBody>
          <a:bodyPr/>
          <a:lstStyle/>
          <a:p>
            <a:endParaRPr lang="en-GB"/>
          </a:p>
        </p:txBody>
      </p:sp>
      <p:sp>
        <p:nvSpPr>
          <p:cNvPr id="3" name="Rectangle 2">
            <a:extLst>
              <a:ext uri="{FF2B5EF4-FFF2-40B4-BE49-F238E27FC236}">
                <a16:creationId xmlns:a16="http://schemas.microsoft.com/office/drawing/2014/main" id="{07941869-0B6D-47DF-A18E-EC06A13D47EF}"/>
              </a:ext>
            </a:extLst>
          </p:cNvPr>
          <p:cNvSpPr>
            <a:spLocks noGrp="1"/>
          </p:cNvSpPr>
          <p:nvPr/>
        </p:nvSpPr>
        <p:spPr>
          <a:xfrm>
            <a:off x="876300" y="800100"/>
            <a:ext cx="1381125" cy="552450"/>
          </a:xfrm>
          <a:prstGeom prst="rect">
            <a:avLst/>
          </a:prstGeom>
          <a:noFill/>
          <a:ln w="0">
            <a:noFill/>
            <a:prstDash val="solid"/>
          </a:ln>
        </p:spPr>
        <p:txBody>
          <a:bodyPr anchor="t">
            <a:normAutofit fontScale="88167" lnSpcReduction="20000"/>
          </a:bodyPr>
          <a:lstStyle/>
          <a:p>
            <a:pPr algn="l">
              <a:defRPr sz="1875" b="1" i="0">
                <a:solidFill>
                  <a:srgbClr val="F4BE40"/>
                </a:solidFill>
                <a:latin typeface="Arial"/>
                <a:ea typeface="Arial"/>
                <a:cs typeface="Arial"/>
              </a:defRPr>
            </a:pPr>
            <a:r>
              <a:rPr sz="1875" b="1" i="0">
                <a:solidFill>
                  <a:srgbClr val="F4BE40"/>
                </a:solidFill>
                <a:latin typeface="Arial"/>
                <a:ea typeface="Arial"/>
                <a:cs typeface="Arial"/>
              </a:rPr>
              <a:t>STORY of</a:t>
            </a:r>
          </a:p>
          <a:p>
            <a:pPr algn="l">
              <a:defRPr sz="1875" b="1" i="0">
                <a:solidFill>
                  <a:srgbClr val="F4BE40"/>
                </a:solidFill>
                <a:latin typeface="Arial"/>
                <a:ea typeface="Arial"/>
                <a:cs typeface="Arial"/>
              </a:defRPr>
            </a:pPr>
            <a:r>
              <a:rPr sz="1875" b="1" i="0">
                <a:solidFill>
                  <a:srgbClr val="F4BE40"/>
                </a:solidFill>
                <a:latin typeface="Arial"/>
                <a:ea typeface="Arial"/>
                <a:cs typeface="Arial"/>
              </a:rPr>
              <a:t>IMPACT</a:t>
            </a:r>
          </a:p>
        </p:txBody>
      </p:sp>
      <p:sp>
        <p:nvSpPr>
          <p:cNvPr id="4" name="Rectangle 3">
            <a:extLst>
              <a:ext uri="{FF2B5EF4-FFF2-40B4-BE49-F238E27FC236}">
                <a16:creationId xmlns:a16="http://schemas.microsoft.com/office/drawing/2014/main" id="{2702F32F-3115-43D0-8C95-82E60C223C46}"/>
              </a:ext>
            </a:extLst>
          </p:cNvPr>
          <p:cNvSpPr>
            <a:spLocks noGrp="1"/>
          </p:cNvSpPr>
          <p:nvPr/>
        </p:nvSpPr>
        <p:spPr>
          <a:xfrm>
            <a:off x="876300" y="1466850"/>
            <a:ext cx="2819400" cy="1381125"/>
          </a:xfrm>
          <a:prstGeom prst="rect">
            <a:avLst/>
          </a:prstGeom>
          <a:noFill/>
          <a:ln w="0">
            <a:noFill/>
            <a:prstDash val="solid"/>
          </a:ln>
        </p:spPr>
        <p:txBody>
          <a:bodyPr anchor="t">
            <a:normAutofit/>
          </a:bodyPr>
          <a:lstStyle/>
          <a:p>
            <a:pPr algn="l">
              <a:defRPr sz="1875" b="1" i="0">
                <a:solidFill>
                  <a:srgbClr val="FFFFFF"/>
                </a:solidFill>
                <a:latin typeface="Arial"/>
                <a:ea typeface="Arial"/>
                <a:cs typeface="Arial"/>
              </a:defRPr>
            </a:pPr>
            <a:r>
              <a:rPr sz="1875" b="1" i="0">
                <a:solidFill>
                  <a:srgbClr val="FFFFFF"/>
                </a:solidFill>
                <a:latin typeface="Arial"/>
                <a:ea typeface="Arial"/>
                <a:cs typeface="Arial"/>
              </a:rPr>
              <a:t>INDIA</a:t>
            </a:r>
          </a:p>
          <a:p>
            <a:pPr algn="l">
              <a:defRPr sz="1875" b="1" i="0">
                <a:solidFill>
                  <a:srgbClr val="FFFFFF"/>
                </a:solidFill>
                <a:latin typeface="Arial"/>
                <a:ea typeface="Arial"/>
                <a:cs typeface="Arial"/>
              </a:defRPr>
            </a:pPr>
            <a:r>
              <a:rPr sz="1875" b="1" i="0">
                <a:solidFill>
                  <a:srgbClr val="FFFFFF"/>
                </a:solidFill>
                <a:latin typeface="Arial"/>
                <a:ea typeface="Arial"/>
                <a:cs typeface="Arial"/>
              </a:rPr>
              <a:t>Local evidence shapes the call for equitable NCD care</a:t>
            </a:r>
          </a:p>
        </p:txBody>
      </p:sp>
      <p:pic>
        <p:nvPicPr>
          <p:cNvPr id="16" name="Picture 15"/>
          <p:cNvPicPr>
            <a:picLocks noChangeAspect="1"/>
          </p:cNvPicPr>
          <p:nvPr/>
        </p:nvPicPr>
        <p:blipFill>
          <a:blip r:embed="rId4"/>
          <a:stretch/>
        </p:blipFill>
        <p:spPr>
          <a:xfrm>
            <a:off x="876703" y="3009900"/>
            <a:ext cx="2835642" cy="3333750"/>
          </a:xfrm>
          <a:prstGeom prst="rect">
            <a:avLst/>
          </a:prstGeom>
        </p:spPr>
      </p:pic>
      <p:sp>
        <p:nvSpPr>
          <p:cNvPr id="8" name="Rectangle 7">
            <a:extLst>
              <a:ext uri="{FF2B5EF4-FFF2-40B4-BE49-F238E27FC236}">
                <a16:creationId xmlns:a16="http://schemas.microsoft.com/office/drawing/2014/main" id="{6E80F3E2-9C4B-45BF-965E-47C5EF62F82F}"/>
              </a:ext>
            </a:extLst>
          </p:cNvPr>
          <p:cNvSpPr>
            <a:spLocks noGrp="1"/>
          </p:cNvSpPr>
          <p:nvPr/>
        </p:nvSpPr>
        <p:spPr>
          <a:xfrm>
            <a:off x="4029386" y="1073470"/>
            <a:ext cx="3505950" cy="5554218"/>
          </a:xfrm>
          <a:prstGeom prst="rect">
            <a:avLst/>
          </a:prstGeom>
          <a:noFill/>
          <a:ln w="0">
            <a:noFill/>
            <a:prstDash val="solid"/>
          </a:ln>
        </p:spPr>
        <p:txBody>
          <a:bodyPr lIns="91440" tIns="45720" rIns="91440" bIns="45720" anchor="t">
            <a:normAutofit/>
          </a:bodyPr>
          <a:lstStyle/>
          <a:p>
            <a:pPr>
              <a:defRPr sz="1275" b="0" i="0">
                <a:solidFill>
                  <a:srgbClr val="111111"/>
                </a:solidFill>
                <a:latin typeface="Arial"/>
                <a:ea typeface="Arial"/>
                <a:cs typeface="Arial"/>
              </a:defRPr>
            </a:pPr>
            <a:r>
              <a:rPr lang="en-US" sz="1400" b="1" i="0">
                <a:solidFill>
                  <a:srgbClr val="891630"/>
                </a:solidFill>
                <a:latin typeface="Calibri"/>
                <a:ea typeface="Calibri"/>
                <a:cs typeface="Calibri"/>
              </a:rPr>
              <a:t>The Healthy India Alliance, together with HRIDAY and the Indian Institute of Public Health Hyderabad, examined </a:t>
            </a:r>
            <a:r>
              <a:rPr lang="en-US" sz="1400" b="1">
                <a:solidFill>
                  <a:srgbClr val="891630"/>
                </a:solidFill>
                <a:latin typeface="Calibri"/>
                <a:ea typeface="Calibri"/>
                <a:cs typeface="Calibri"/>
              </a:rPr>
              <a:t>inequities </a:t>
            </a:r>
            <a:r>
              <a:rPr lang="en-US" sz="1400" b="1" i="0">
                <a:solidFill>
                  <a:srgbClr val="891630"/>
                </a:solidFill>
                <a:latin typeface="Calibri"/>
                <a:ea typeface="Calibri"/>
                <a:cs typeface="Calibri"/>
              </a:rPr>
              <a:t>in NCD prevention and care across two contrasting settings: New Delhi in North India and Hyderabad in South India.</a:t>
            </a:r>
          </a:p>
          <a:p>
            <a:endParaRPr lang="en-US" sz="1400" b="0" i="0">
              <a:solidFill>
                <a:srgbClr val="111111"/>
              </a:solidFill>
              <a:latin typeface="Calibri"/>
              <a:ea typeface="Calibri"/>
              <a:cs typeface="Calibri"/>
            </a:endParaRPr>
          </a:p>
          <a:p>
            <a:pPr algn="l">
              <a:defRPr sz="1275" b="0" i="0">
                <a:solidFill>
                  <a:srgbClr val="111111"/>
                </a:solidFill>
                <a:latin typeface="Arial"/>
                <a:ea typeface="Arial"/>
                <a:cs typeface="Arial"/>
              </a:defRPr>
            </a:pPr>
            <a:r>
              <a:rPr lang="en-US" sz="1400" b="0" i="0">
                <a:solidFill>
                  <a:srgbClr val="111111"/>
                </a:solidFill>
                <a:latin typeface="Calibri"/>
                <a:ea typeface="Calibri"/>
                <a:cs typeface="Calibri"/>
              </a:rPr>
              <a:t>The assessment identified groups facing disproportionate barriers, including migrant communities, people living in urban resettlement colonies, </a:t>
            </a:r>
            <a:r>
              <a:rPr lang="en-US" sz="1400" b="0" i="0" err="1">
                <a:solidFill>
                  <a:srgbClr val="111111"/>
                </a:solidFill>
                <a:latin typeface="Calibri"/>
                <a:ea typeface="Calibri"/>
                <a:cs typeface="Calibri"/>
              </a:rPr>
              <a:t>marginalised</a:t>
            </a:r>
            <a:r>
              <a:rPr lang="en-US" sz="1400" b="0" i="0">
                <a:solidFill>
                  <a:srgbClr val="111111"/>
                </a:solidFill>
                <a:latin typeface="Calibri"/>
                <a:ea typeface="Calibri"/>
                <a:cs typeface="Calibri"/>
              </a:rPr>
              <a:t> rural populations, people with disabilities and those managing multiple health conditions. Long waiting times, limited access to diagnostics and medicines, high out-of-pocket costs, language barriers and discrimination deepened these </a:t>
            </a:r>
            <a:r>
              <a:rPr lang="en-US" sz="1400">
                <a:solidFill>
                  <a:srgbClr val="111111"/>
                </a:solidFill>
                <a:latin typeface="Calibri"/>
                <a:ea typeface="Calibri"/>
                <a:cs typeface="Calibri"/>
              </a:rPr>
              <a:t>inequities</a:t>
            </a:r>
            <a:r>
              <a:rPr lang="en-US" sz="1400" b="0" i="0">
                <a:solidFill>
                  <a:srgbClr val="111111"/>
                </a:solidFill>
                <a:latin typeface="Calibri"/>
                <a:ea typeface="Calibri"/>
                <a:cs typeface="Calibri"/>
              </a:rPr>
              <a:t>.</a:t>
            </a:r>
          </a:p>
        </p:txBody>
      </p:sp>
      <p:sp>
        <p:nvSpPr>
          <p:cNvPr id="9" name="Rectangle 8">
            <a:extLst>
              <a:ext uri="{FF2B5EF4-FFF2-40B4-BE49-F238E27FC236}">
                <a16:creationId xmlns:a16="http://schemas.microsoft.com/office/drawing/2014/main" id="{A30C8E7C-D7C6-4367-A7A6-EAC155DE87B0}"/>
              </a:ext>
            </a:extLst>
          </p:cNvPr>
          <p:cNvSpPr>
            <a:spLocks noGrp="1"/>
          </p:cNvSpPr>
          <p:nvPr/>
        </p:nvSpPr>
        <p:spPr>
          <a:xfrm>
            <a:off x="7791450" y="1070857"/>
            <a:ext cx="3543300" cy="5543550"/>
          </a:xfrm>
          <a:prstGeom prst="rect">
            <a:avLst/>
          </a:prstGeom>
          <a:noFill/>
          <a:ln w="0">
            <a:noFill/>
            <a:prstDash val="solid"/>
          </a:ln>
        </p:spPr>
        <p:txBody>
          <a:bodyPr lIns="91440" tIns="45720" rIns="91440" bIns="45720" anchor="t">
            <a:normAutofit/>
          </a:bodyPr>
          <a:lstStyle/>
          <a:p>
            <a:pPr algn="l">
              <a:defRPr sz="1275" b="0" i="0">
                <a:solidFill>
                  <a:srgbClr val="111111"/>
                </a:solidFill>
                <a:latin typeface="Arial"/>
                <a:ea typeface="Arial"/>
                <a:cs typeface="Arial"/>
              </a:defRPr>
            </a:pPr>
            <a:r>
              <a:rPr lang="en-US" sz="1400" b="0" i="0">
                <a:solidFill>
                  <a:srgbClr val="111111"/>
                </a:solidFill>
                <a:latin typeface="Calibri"/>
                <a:ea typeface="Calibri"/>
                <a:cs typeface="Calibri"/>
              </a:rPr>
              <a:t>The findings informed a report on NCDs and health equity in India, launched during the ninth National Consultations on NCDs under the #LeadOnNCDs theme. A subsequent subnational roundtable brought the evidence and recommendations to government, civil society, health professionals, researchers and people with lived experience.</a:t>
            </a:r>
          </a:p>
          <a:p>
            <a:endParaRPr lang="en-US" sz="1400" b="0" i="0">
              <a:solidFill>
                <a:srgbClr val="111111"/>
              </a:solidFill>
              <a:latin typeface="Calibri"/>
              <a:ea typeface="Calibri"/>
              <a:cs typeface="Calibri"/>
            </a:endParaRPr>
          </a:p>
          <a:p>
            <a:pPr algn="l">
              <a:defRPr sz="1275" b="0" i="0">
                <a:solidFill>
                  <a:srgbClr val="111111"/>
                </a:solidFill>
                <a:latin typeface="Arial"/>
                <a:ea typeface="Arial"/>
                <a:cs typeface="Arial"/>
              </a:defRPr>
            </a:pPr>
            <a:r>
              <a:rPr lang="en-US" sz="1400" b="0" i="0">
                <a:solidFill>
                  <a:srgbClr val="111111"/>
                </a:solidFill>
                <a:latin typeface="Calibri"/>
                <a:ea typeface="Calibri"/>
                <a:cs typeface="Calibri"/>
              </a:rPr>
              <a:t>India’s official interventions at HLM4 reflected key recommendations from the assessment, including equitable and empathetic care, recognition of lived experience as expertise and leadership involving different sectors. The experience shows how evidence grounded in people’s lives can shape national advocacy and carry community priorities into global policy discussions.</a:t>
            </a:r>
          </a:p>
        </p:txBody>
      </p:sp>
      <p:sp>
        <p:nvSpPr>
          <p:cNvPr id="10" name="Rectangle 9">
            <a:extLst>
              <a:ext uri="{FF2B5EF4-FFF2-40B4-BE49-F238E27FC236}">
                <a16:creationId xmlns:a16="http://schemas.microsoft.com/office/drawing/2014/main" id="{1409CDAE-ACEE-4499-B3AA-9D05AC2C889C}"/>
              </a:ext>
            </a:extLst>
          </p:cNvPr>
          <p:cNvSpPr>
            <a:spLocks noGrp="1"/>
          </p:cNvSpPr>
          <p:nvPr/>
        </p:nvSpPr>
        <p:spPr>
          <a:xfrm>
            <a:off x="685800" y="6819900"/>
            <a:ext cx="4953000" cy="190500"/>
          </a:xfrm>
          <a:prstGeom prst="rect">
            <a:avLst/>
          </a:prstGeom>
          <a:noFill/>
          <a:ln w="0">
            <a:noFill/>
            <a:prstDash val="solid"/>
          </a:ln>
        </p:spPr>
        <p:txBody>
          <a:bodyPr anchor="ctr">
            <a:normAutofit fontScale="87222" lnSpcReduction="20000"/>
          </a:bodyPr>
          <a:lstStyle/>
          <a:p>
            <a:pPr algn="l">
              <a:defRPr sz="900" b="0" i="0">
                <a:solidFill>
                  <a:srgbClr val="FFFFFF"/>
                </a:solidFill>
                <a:latin typeface="Arial"/>
                <a:ea typeface="Arial"/>
                <a:cs typeface="Arial"/>
              </a:defRPr>
            </a:pPr>
            <a:r>
              <a:rPr sz="900" b="0" i="0">
                <a:solidFill>
                  <a:srgbClr val="FFFFFF"/>
                </a:solidFill>
                <a:latin typeface="Arial"/>
                <a:ea typeface="Arial"/>
                <a:cs typeface="Arial"/>
              </a:rPr>
              <a:t>2026 Global Week for Action Impact Report</a:t>
            </a:r>
          </a:p>
        </p:txBody>
      </p:sp>
      <p:sp>
        <p:nvSpPr>
          <p:cNvPr id="11" name="Rectangle 10">
            <a:extLst>
              <a:ext uri="{FF2B5EF4-FFF2-40B4-BE49-F238E27FC236}">
                <a16:creationId xmlns:a16="http://schemas.microsoft.com/office/drawing/2014/main" id="{117ABC8B-49E6-46B1-AEF6-FDAFFB251C31}"/>
              </a:ext>
            </a:extLst>
          </p:cNvPr>
          <p:cNvSpPr>
            <a:spLocks noGrp="1"/>
          </p:cNvSpPr>
          <p:nvPr/>
        </p:nvSpPr>
        <p:spPr>
          <a:xfrm>
            <a:off x="11191875" y="6819900"/>
            <a:ext cx="304800" cy="190500"/>
          </a:xfrm>
          <a:prstGeom prst="rect">
            <a:avLst/>
          </a:prstGeom>
          <a:noFill/>
          <a:ln w="0">
            <a:noFill/>
            <a:prstDash val="solid"/>
          </a:ln>
        </p:spPr>
        <p:txBody>
          <a:bodyPr anchor="ctr">
            <a:normAutofit fontScale="87222" lnSpcReduction="20000"/>
          </a:bodyPr>
          <a:lstStyle/>
          <a:p>
            <a:pPr algn="r">
              <a:defRPr sz="900" b="0" i="0">
                <a:solidFill>
                  <a:srgbClr val="FFFFFF"/>
                </a:solidFill>
                <a:latin typeface="Arial"/>
                <a:ea typeface="Arial"/>
                <a:cs typeface="Arial"/>
              </a:defRPr>
            </a:pPr>
            <a:r>
              <a:rPr lang="es-ES" sz="900" b="0" i="0">
                <a:solidFill>
                  <a:srgbClr val="FFFFFF"/>
                </a:solidFill>
                <a:latin typeface="Arial"/>
                <a:ea typeface="Arial"/>
                <a:cs typeface="Arial"/>
              </a:rPr>
              <a:t>15</a:t>
            </a:r>
            <a:endParaRPr sz="900" b="0" i="0">
              <a:solidFill>
                <a:srgbClr val="FFFFFF"/>
              </a:solidFill>
              <a:latin typeface="Arial"/>
              <a:ea typeface="Arial"/>
              <a:cs typeface="Arial"/>
            </a:endParaRPr>
          </a:p>
        </p:txBody>
      </p:sp>
    </p:spTree>
    <p:extLst>
      <p:ext uri="{BB962C8B-B14F-4D97-AF65-F5344CB8AC3E}">
        <p14:creationId xmlns:p14="http://schemas.microsoft.com/office/powerpoint/2010/main" val="1470869023"/>
      </p:ext>
    </p:extLst>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AB1500"/>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E864F5E-417E-462B-9286-956913C3DFA3}"/>
              </a:ext>
            </a:extLst>
          </p:cNvPr>
          <p:cNvSpPr>
            <a:spLocks noGrp="1"/>
          </p:cNvSpPr>
          <p:nvPr/>
        </p:nvSpPr>
        <p:spPr>
          <a:xfrm>
            <a:off x="383059" y="296563"/>
            <a:ext cx="11392929" cy="6523198"/>
          </a:xfrm>
          <a:prstGeom prst="rect">
            <a:avLst/>
          </a:prstGeom>
          <a:solidFill>
            <a:srgbClr val="FFFFFF"/>
          </a:solidFill>
          <a:ln w="0">
            <a:noFill/>
            <a:prstDash val="solid"/>
          </a:ln>
        </p:spPr>
        <p:txBody>
          <a:bodyPr/>
          <a:lstStyle/>
          <a:p>
            <a:endParaRPr lang="en-GB"/>
          </a:p>
        </p:txBody>
      </p:sp>
      <p:sp>
        <p:nvSpPr>
          <p:cNvPr id="2" name="Rectangle 1">
            <a:extLst>
              <a:ext uri="{FF2B5EF4-FFF2-40B4-BE49-F238E27FC236}">
                <a16:creationId xmlns:a16="http://schemas.microsoft.com/office/drawing/2014/main" id="{346FE99F-D4D5-4396-8C0F-67527F3DB1DF}"/>
              </a:ext>
            </a:extLst>
          </p:cNvPr>
          <p:cNvSpPr>
            <a:spLocks noGrp="1"/>
          </p:cNvSpPr>
          <p:nvPr/>
        </p:nvSpPr>
        <p:spPr>
          <a:xfrm>
            <a:off x="842873" y="628650"/>
            <a:ext cx="2837577" cy="2381250"/>
          </a:xfrm>
          <a:prstGeom prst="rect">
            <a:avLst/>
          </a:prstGeom>
          <a:solidFill>
            <a:srgbClr val="AF0E58"/>
          </a:solidFill>
          <a:ln w="0">
            <a:noFill/>
            <a:prstDash val="solid"/>
          </a:ln>
        </p:spPr>
        <p:txBody>
          <a:bodyPr/>
          <a:lstStyle/>
          <a:p>
            <a:endParaRPr lang="en-GB"/>
          </a:p>
        </p:txBody>
      </p:sp>
      <p:sp>
        <p:nvSpPr>
          <p:cNvPr id="3" name="Rectangle 2">
            <a:extLst>
              <a:ext uri="{FF2B5EF4-FFF2-40B4-BE49-F238E27FC236}">
                <a16:creationId xmlns:a16="http://schemas.microsoft.com/office/drawing/2014/main" id="{DD5BF5C8-92EC-486E-ABEE-1B48282459A3}"/>
              </a:ext>
            </a:extLst>
          </p:cNvPr>
          <p:cNvSpPr>
            <a:spLocks noGrp="1"/>
          </p:cNvSpPr>
          <p:nvPr/>
        </p:nvSpPr>
        <p:spPr>
          <a:xfrm>
            <a:off x="876300" y="800100"/>
            <a:ext cx="1381125" cy="552450"/>
          </a:xfrm>
          <a:prstGeom prst="rect">
            <a:avLst/>
          </a:prstGeom>
          <a:noFill/>
          <a:ln w="0">
            <a:noFill/>
            <a:prstDash val="solid"/>
          </a:ln>
        </p:spPr>
        <p:txBody>
          <a:bodyPr anchor="t">
            <a:normAutofit fontScale="88167" lnSpcReduction="20000"/>
          </a:bodyPr>
          <a:lstStyle/>
          <a:p>
            <a:pPr algn="l">
              <a:defRPr sz="1875" b="1" i="0">
                <a:solidFill>
                  <a:srgbClr val="F4BE40"/>
                </a:solidFill>
                <a:latin typeface="Arial"/>
                <a:ea typeface="Arial"/>
                <a:cs typeface="Arial"/>
              </a:defRPr>
            </a:pPr>
            <a:r>
              <a:rPr sz="1875" b="1" i="0">
                <a:solidFill>
                  <a:srgbClr val="F4BE40"/>
                </a:solidFill>
                <a:latin typeface="Arial"/>
                <a:ea typeface="Arial"/>
                <a:cs typeface="Arial"/>
              </a:rPr>
              <a:t>STORY of</a:t>
            </a:r>
          </a:p>
          <a:p>
            <a:pPr algn="l">
              <a:defRPr sz="1875" b="1" i="0">
                <a:solidFill>
                  <a:srgbClr val="F4BE40"/>
                </a:solidFill>
                <a:latin typeface="Arial"/>
                <a:ea typeface="Arial"/>
                <a:cs typeface="Arial"/>
              </a:defRPr>
            </a:pPr>
            <a:r>
              <a:rPr sz="1875" b="1" i="0">
                <a:solidFill>
                  <a:srgbClr val="F4BE40"/>
                </a:solidFill>
                <a:latin typeface="Arial"/>
                <a:ea typeface="Arial"/>
                <a:cs typeface="Arial"/>
              </a:rPr>
              <a:t>IMPACT</a:t>
            </a:r>
          </a:p>
        </p:txBody>
      </p:sp>
      <p:sp>
        <p:nvSpPr>
          <p:cNvPr id="4" name="Rectangle 3">
            <a:extLst>
              <a:ext uri="{FF2B5EF4-FFF2-40B4-BE49-F238E27FC236}">
                <a16:creationId xmlns:a16="http://schemas.microsoft.com/office/drawing/2014/main" id="{0EA69435-0571-409E-92F6-0C6BCF9D36B9}"/>
              </a:ext>
            </a:extLst>
          </p:cNvPr>
          <p:cNvSpPr>
            <a:spLocks noGrp="1"/>
          </p:cNvSpPr>
          <p:nvPr/>
        </p:nvSpPr>
        <p:spPr>
          <a:xfrm>
            <a:off x="876300" y="1466850"/>
            <a:ext cx="2819400" cy="1381125"/>
          </a:xfrm>
          <a:prstGeom prst="rect">
            <a:avLst/>
          </a:prstGeom>
          <a:noFill/>
          <a:ln w="0">
            <a:noFill/>
            <a:prstDash val="solid"/>
          </a:ln>
        </p:spPr>
        <p:txBody>
          <a:bodyPr anchor="t">
            <a:normAutofit fontScale="90267" lnSpcReduction="10000"/>
          </a:bodyPr>
          <a:lstStyle/>
          <a:p>
            <a:pPr algn="l">
              <a:defRPr sz="1875" b="1" i="0">
                <a:solidFill>
                  <a:srgbClr val="FFFFFF"/>
                </a:solidFill>
                <a:latin typeface="Arial"/>
                <a:ea typeface="Arial"/>
                <a:cs typeface="Arial"/>
              </a:defRPr>
            </a:pPr>
            <a:r>
              <a:rPr sz="1875" b="1" i="0">
                <a:solidFill>
                  <a:srgbClr val="FFFFFF"/>
                </a:solidFill>
                <a:latin typeface="Arial"/>
                <a:ea typeface="Arial"/>
                <a:cs typeface="Arial"/>
              </a:rPr>
              <a:t>RWANDA</a:t>
            </a:r>
          </a:p>
          <a:p>
            <a:pPr algn="l">
              <a:defRPr sz="1875" b="1" i="0">
                <a:solidFill>
                  <a:srgbClr val="FFFFFF"/>
                </a:solidFill>
                <a:latin typeface="Arial"/>
                <a:ea typeface="Arial"/>
                <a:cs typeface="Arial"/>
              </a:defRPr>
            </a:pPr>
            <a:r>
              <a:rPr sz="1875" b="1" i="0">
                <a:solidFill>
                  <a:srgbClr val="FFFFFF"/>
                </a:solidFill>
                <a:latin typeface="Arial"/>
                <a:ea typeface="Arial"/>
                <a:cs typeface="Arial"/>
              </a:rPr>
              <a:t>First national NCD dialogue puts financing and accountability at the centre</a:t>
            </a:r>
          </a:p>
        </p:txBody>
      </p:sp>
      <p:pic>
        <p:nvPicPr>
          <p:cNvPr id="16" name="Picture 15"/>
          <p:cNvPicPr>
            <a:picLocks noChangeAspect="1"/>
          </p:cNvPicPr>
          <p:nvPr/>
        </p:nvPicPr>
        <p:blipFill>
          <a:blip r:embed="rId3"/>
          <a:srcRect l="18148" t="92" r="18061" b="-495"/>
          <a:stretch>
            <a:fillRect/>
          </a:stretch>
        </p:blipFill>
        <p:spPr>
          <a:xfrm>
            <a:off x="840594" y="3011098"/>
            <a:ext cx="2853270" cy="2666372"/>
          </a:xfrm>
          <a:prstGeom prst="rect">
            <a:avLst/>
          </a:prstGeom>
        </p:spPr>
      </p:pic>
      <p:sp>
        <p:nvSpPr>
          <p:cNvPr id="8" name="Rectangle 7">
            <a:extLst>
              <a:ext uri="{FF2B5EF4-FFF2-40B4-BE49-F238E27FC236}">
                <a16:creationId xmlns:a16="http://schemas.microsoft.com/office/drawing/2014/main" id="{FAD1691B-BBFD-4C68-BB4C-077385451099}"/>
              </a:ext>
            </a:extLst>
          </p:cNvPr>
          <p:cNvSpPr>
            <a:spLocks noGrp="1"/>
          </p:cNvSpPr>
          <p:nvPr/>
        </p:nvSpPr>
        <p:spPr>
          <a:xfrm>
            <a:off x="4076155" y="803068"/>
            <a:ext cx="3409950" cy="3705512"/>
          </a:xfrm>
          <a:prstGeom prst="rect">
            <a:avLst/>
          </a:prstGeom>
          <a:noFill/>
          <a:ln w="0">
            <a:noFill/>
            <a:prstDash val="solid"/>
          </a:ln>
        </p:spPr>
        <p:txBody>
          <a:bodyPr lIns="91440" tIns="45720" rIns="91440" bIns="45720" anchor="t">
            <a:noAutofit/>
          </a:bodyPr>
          <a:lstStyle/>
          <a:p>
            <a:pPr algn="l">
              <a:defRPr sz="1275" b="0" i="0">
                <a:solidFill>
                  <a:srgbClr val="111111"/>
                </a:solidFill>
                <a:latin typeface="Arial"/>
                <a:ea typeface="Arial"/>
                <a:cs typeface="Arial"/>
              </a:defRPr>
            </a:pPr>
            <a:r>
              <a:rPr lang="en-US" sz="1400" b="1" i="0">
                <a:solidFill>
                  <a:srgbClr val="891630"/>
                </a:solidFill>
                <a:latin typeface="Calibri"/>
                <a:ea typeface="Calibri"/>
                <a:cs typeface="Calibri"/>
              </a:rPr>
              <a:t>On 4 September 2026, the Rwanda NCD Alliance and Rwanda Biomedical Centre convened the country’s first National Dialogue on NCDs as part of the Global Week for Action. The meeting brought government representatives together with health professionals, development partners, civil society and people living with NCDs as Rwanda prepares its National NCD Strategy and Costed Action Plan for 2026–2030.</a:t>
            </a:r>
          </a:p>
          <a:p>
            <a:endParaRPr lang="en-US" sz="1400" b="0" i="0">
              <a:solidFill>
                <a:srgbClr val="111111"/>
              </a:solidFill>
              <a:latin typeface="Calibri"/>
              <a:ea typeface="Calibri"/>
              <a:cs typeface="Calibri"/>
            </a:endParaRPr>
          </a:p>
          <a:p>
            <a:pPr algn="l">
              <a:defRPr sz="1275" b="0" i="0">
                <a:solidFill>
                  <a:srgbClr val="111111"/>
                </a:solidFill>
                <a:latin typeface="Arial"/>
                <a:ea typeface="Arial"/>
                <a:cs typeface="Arial"/>
              </a:defRPr>
            </a:pPr>
            <a:r>
              <a:rPr lang="en-US" sz="1400" b="0" i="0">
                <a:solidFill>
                  <a:srgbClr val="111111"/>
                </a:solidFill>
                <a:latin typeface="Calibri"/>
                <a:ea typeface="Calibri"/>
                <a:cs typeface="Calibri"/>
              </a:rPr>
              <a:t>Participants called for stronger domestic financing, increased use of health-promoting fiscal measures and greater investment in affordable medicines, diagnostics and medical devices. They also highlighted the need for better surveillance and accountability systems to guide policy and monitor progress.</a:t>
            </a:r>
          </a:p>
        </p:txBody>
      </p:sp>
      <p:sp>
        <p:nvSpPr>
          <p:cNvPr id="9" name="Rectangle 8">
            <a:extLst>
              <a:ext uri="{FF2B5EF4-FFF2-40B4-BE49-F238E27FC236}">
                <a16:creationId xmlns:a16="http://schemas.microsoft.com/office/drawing/2014/main" id="{DA98630D-D638-45D7-BD09-A069A457C04D}"/>
              </a:ext>
            </a:extLst>
          </p:cNvPr>
          <p:cNvSpPr>
            <a:spLocks noGrp="1"/>
          </p:cNvSpPr>
          <p:nvPr/>
        </p:nvSpPr>
        <p:spPr>
          <a:xfrm>
            <a:off x="7640630" y="833246"/>
            <a:ext cx="3543300" cy="3514444"/>
          </a:xfrm>
          <a:prstGeom prst="rect">
            <a:avLst/>
          </a:prstGeom>
          <a:noFill/>
          <a:ln w="0">
            <a:noFill/>
            <a:prstDash val="solid"/>
          </a:ln>
        </p:spPr>
        <p:txBody>
          <a:bodyPr lIns="91440" tIns="45720" rIns="91440" bIns="45720" anchor="t">
            <a:noAutofit/>
          </a:bodyPr>
          <a:lstStyle/>
          <a:p>
            <a:pPr algn="l">
              <a:defRPr sz="1275" b="0" i="0">
                <a:solidFill>
                  <a:srgbClr val="111111"/>
                </a:solidFill>
                <a:latin typeface="Arial"/>
                <a:ea typeface="Arial"/>
                <a:cs typeface="Arial"/>
              </a:defRPr>
            </a:pPr>
            <a:r>
              <a:rPr lang="en-US" sz="1400" b="0" i="0">
                <a:solidFill>
                  <a:srgbClr val="111111"/>
                </a:solidFill>
                <a:latin typeface="Calibri"/>
                <a:ea typeface="Calibri"/>
                <a:cs typeface="Calibri"/>
              </a:rPr>
              <a:t>The dialogue examined progress in bringing NCD services closer to communities through primary healthcare and Community-Based Health Insurance, while </a:t>
            </a:r>
            <a:r>
              <a:rPr lang="en-US" sz="1400" b="0" i="0" err="1">
                <a:solidFill>
                  <a:srgbClr val="111111"/>
                </a:solidFill>
                <a:latin typeface="Calibri"/>
                <a:ea typeface="Calibri"/>
                <a:cs typeface="Calibri"/>
              </a:rPr>
              <a:t>recognising</a:t>
            </a:r>
            <a:r>
              <a:rPr lang="en-US" sz="1400" b="0" i="0">
                <a:solidFill>
                  <a:srgbClr val="111111"/>
                </a:solidFill>
                <a:latin typeface="Calibri"/>
                <a:ea typeface="Calibri"/>
                <a:cs typeface="Calibri"/>
              </a:rPr>
              <a:t> that </a:t>
            </a:r>
            <a:r>
              <a:rPr lang="en-US" sz="1400" b="0" i="0" err="1">
                <a:solidFill>
                  <a:srgbClr val="111111"/>
                </a:solidFill>
                <a:latin typeface="Calibri"/>
                <a:ea typeface="Calibri"/>
                <a:cs typeface="Calibri"/>
              </a:rPr>
              <a:t>specialised</a:t>
            </a:r>
            <a:r>
              <a:rPr lang="en-US" sz="1400" b="0" i="0">
                <a:solidFill>
                  <a:srgbClr val="111111"/>
                </a:solidFill>
                <a:latin typeface="Calibri"/>
                <a:ea typeface="Calibri"/>
                <a:cs typeface="Calibri"/>
              </a:rPr>
              <a:t> treatment remains unaffordable for many families. People living with NCDs called for easier access to diagnosis, medicines and appropriate care.</a:t>
            </a:r>
          </a:p>
          <a:p>
            <a:endParaRPr lang="en-US" sz="1400" b="0" i="0">
              <a:solidFill>
                <a:srgbClr val="111111"/>
              </a:solidFill>
              <a:latin typeface="Calibri"/>
              <a:ea typeface="Calibri"/>
              <a:cs typeface="Calibri"/>
            </a:endParaRPr>
          </a:p>
          <a:p>
            <a:pPr algn="l">
              <a:defRPr sz="1275" b="0" i="0">
                <a:solidFill>
                  <a:srgbClr val="111111"/>
                </a:solidFill>
                <a:latin typeface="Arial"/>
                <a:ea typeface="Arial"/>
                <a:cs typeface="Arial"/>
              </a:defRPr>
            </a:pPr>
            <a:r>
              <a:rPr lang="en-US" sz="1400" b="0" i="0">
                <a:solidFill>
                  <a:srgbClr val="111111"/>
                </a:solidFill>
                <a:latin typeface="Calibri"/>
                <a:ea typeface="Calibri"/>
                <a:cs typeface="Calibri"/>
              </a:rPr>
              <a:t>The dialogue created a national platform for defining priorities and connecting government policy with civil society evidence and lived experience. Its discussions are intended to inform Rwanda’s next NCD strategy and preparations for IFD3. The next measure of influence will be how clearly these priorities appear in the new strategy, financing arrangements and systems established to track delivery.</a:t>
            </a:r>
          </a:p>
        </p:txBody>
      </p:sp>
      <p:sp>
        <p:nvSpPr>
          <p:cNvPr id="10" name="Rectangle 9">
            <a:extLst>
              <a:ext uri="{FF2B5EF4-FFF2-40B4-BE49-F238E27FC236}">
                <a16:creationId xmlns:a16="http://schemas.microsoft.com/office/drawing/2014/main" id="{F419B740-85BC-40E3-9497-A1F59C58372D}"/>
              </a:ext>
            </a:extLst>
          </p:cNvPr>
          <p:cNvSpPr>
            <a:spLocks noGrp="1"/>
          </p:cNvSpPr>
          <p:nvPr/>
        </p:nvSpPr>
        <p:spPr>
          <a:xfrm>
            <a:off x="685800" y="6819900"/>
            <a:ext cx="4953000" cy="190500"/>
          </a:xfrm>
          <a:prstGeom prst="rect">
            <a:avLst/>
          </a:prstGeom>
          <a:noFill/>
          <a:ln w="0">
            <a:noFill/>
            <a:prstDash val="solid"/>
          </a:ln>
        </p:spPr>
        <p:txBody>
          <a:bodyPr anchor="ctr">
            <a:normAutofit fontScale="87222" lnSpcReduction="20000"/>
          </a:bodyPr>
          <a:lstStyle/>
          <a:p>
            <a:pPr algn="l">
              <a:defRPr sz="900" b="0" i="0">
                <a:solidFill>
                  <a:srgbClr val="FFFFFF"/>
                </a:solidFill>
                <a:latin typeface="Arial"/>
                <a:ea typeface="Arial"/>
                <a:cs typeface="Arial"/>
              </a:defRPr>
            </a:pPr>
            <a:r>
              <a:rPr sz="900" b="0" i="0">
                <a:solidFill>
                  <a:srgbClr val="FFFFFF"/>
                </a:solidFill>
                <a:latin typeface="Arial"/>
                <a:ea typeface="Arial"/>
                <a:cs typeface="Arial"/>
              </a:rPr>
              <a:t>2026 Global Week for Action Impact Report</a:t>
            </a:r>
          </a:p>
        </p:txBody>
      </p:sp>
      <p:sp>
        <p:nvSpPr>
          <p:cNvPr id="11" name="Rectangle 10">
            <a:extLst>
              <a:ext uri="{FF2B5EF4-FFF2-40B4-BE49-F238E27FC236}">
                <a16:creationId xmlns:a16="http://schemas.microsoft.com/office/drawing/2014/main" id="{0C965A40-7A5C-4E61-89B8-94EEF5E07D7E}"/>
              </a:ext>
            </a:extLst>
          </p:cNvPr>
          <p:cNvSpPr>
            <a:spLocks noGrp="1"/>
          </p:cNvSpPr>
          <p:nvPr/>
        </p:nvSpPr>
        <p:spPr>
          <a:xfrm>
            <a:off x="11191875" y="6819900"/>
            <a:ext cx="304800" cy="190500"/>
          </a:xfrm>
          <a:prstGeom prst="rect">
            <a:avLst/>
          </a:prstGeom>
          <a:noFill/>
          <a:ln w="0">
            <a:noFill/>
            <a:prstDash val="solid"/>
          </a:ln>
        </p:spPr>
        <p:txBody>
          <a:bodyPr anchor="ctr">
            <a:normAutofit fontScale="87222" lnSpcReduction="20000"/>
          </a:bodyPr>
          <a:lstStyle/>
          <a:p>
            <a:pPr algn="r">
              <a:defRPr sz="900" b="0" i="0">
                <a:solidFill>
                  <a:srgbClr val="FFFFFF"/>
                </a:solidFill>
                <a:latin typeface="Arial"/>
                <a:ea typeface="Arial"/>
                <a:cs typeface="Arial"/>
              </a:defRPr>
            </a:pPr>
            <a:r>
              <a:rPr sz="900" b="0" i="0">
                <a:solidFill>
                  <a:srgbClr val="FFFFFF"/>
                </a:solidFill>
                <a:latin typeface="Arial"/>
                <a:ea typeface="Arial"/>
                <a:cs typeface="Arial"/>
              </a:rPr>
              <a:t>1</a:t>
            </a:r>
            <a:r>
              <a:rPr lang="es-ES" sz="900" b="0" i="0">
                <a:solidFill>
                  <a:srgbClr val="FFFFFF"/>
                </a:solidFill>
                <a:latin typeface="Arial"/>
                <a:ea typeface="Arial"/>
                <a:cs typeface="Arial"/>
              </a:rPr>
              <a:t>6</a:t>
            </a:r>
            <a:endParaRPr sz="900" b="0" i="0">
              <a:solidFill>
                <a:srgbClr val="FFFFFF"/>
              </a:solidFill>
              <a:latin typeface="Arial"/>
              <a:ea typeface="Arial"/>
              <a:cs typeface="Arial"/>
            </a:endParaRPr>
          </a:p>
        </p:txBody>
      </p:sp>
    </p:spTree>
    <p:extLst>
      <p:ext uri="{BB962C8B-B14F-4D97-AF65-F5344CB8AC3E}">
        <p14:creationId xmlns:p14="http://schemas.microsoft.com/office/powerpoint/2010/main" val="3870359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slide-title">
            <a:extLst>
              <a:ext uri="{FF2B5EF4-FFF2-40B4-BE49-F238E27FC236}">
                <a16:creationId xmlns:a16="http://schemas.microsoft.com/office/drawing/2014/main" id="{5044D5B8-A4B9-4B59-A7CE-F3C0E5C729C4}"/>
              </a:ext>
            </a:extLst>
          </p:cNvPr>
          <p:cNvSpPr>
            <a:spLocks noGrp="1"/>
          </p:cNvSpPr>
          <p:nvPr/>
        </p:nvSpPr>
        <p:spPr>
          <a:xfrm>
            <a:off x="685800" y="438150"/>
            <a:ext cx="10820400" cy="590550"/>
          </a:xfrm>
          <a:prstGeom prst="rect">
            <a:avLst/>
          </a:prstGeom>
          <a:noFill/>
          <a:ln w="0">
            <a:noFill/>
            <a:prstDash val="solid"/>
          </a:ln>
        </p:spPr>
        <p:txBody>
          <a:bodyPr anchor="t">
            <a:normAutofit/>
          </a:bodyPr>
          <a:lstStyle/>
          <a:p>
            <a:pPr algn="l">
              <a:defRPr sz="2850" b="1" i="0">
                <a:solidFill>
                  <a:srgbClr val="111111"/>
                </a:solidFill>
                <a:latin typeface="Arial"/>
                <a:ea typeface="Arial"/>
                <a:cs typeface="Arial"/>
              </a:defRPr>
            </a:pPr>
            <a:r>
              <a:rPr lang="es-ES" sz="2850" b="1" i="0">
                <a:solidFill>
                  <a:srgbClr val="111111"/>
                </a:solidFill>
                <a:latin typeface="Arial"/>
                <a:ea typeface="Arial"/>
                <a:cs typeface="Arial"/>
              </a:rPr>
              <a:t>ONE MESSAGE, MULTIPLE VOICES</a:t>
            </a:r>
            <a:endParaRPr sz="2850" b="1" i="0">
              <a:solidFill>
                <a:srgbClr val="111111"/>
              </a:solidFill>
              <a:latin typeface="Arial"/>
              <a:ea typeface="Arial"/>
              <a:cs typeface="Arial"/>
            </a:endParaRPr>
          </a:p>
        </p:txBody>
      </p:sp>
      <p:sp>
        <p:nvSpPr>
          <p:cNvPr id="2" name="Rectangle 1">
            <a:extLst>
              <a:ext uri="{FF2B5EF4-FFF2-40B4-BE49-F238E27FC236}">
                <a16:creationId xmlns:a16="http://schemas.microsoft.com/office/drawing/2014/main" id="{E1039F73-18AB-402E-8570-9FD58EFAE685}"/>
              </a:ext>
            </a:extLst>
          </p:cNvPr>
          <p:cNvSpPr>
            <a:spLocks noGrp="1"/>
          </p:cNvSpPr>
          <p:nvPr/>
        </p:nvSpPr>
        <p:spPr>
          <a:xfrm>
            <a:off x="670711" y="1123950"/>
            <a:ext cx="10812709" cy="663516"/>
          </a:xfrm>
          <a:prstGeom prst="rect">
            <a:avLst/>
          </a:prstGeom>
          <a:noFill/>
          <a:ln w="0">
            <a:noFill/>
            <a:prstDash val="solid"/>
          </a:ln>
        </p:spPr>
        <p:txBody>
          <a:bodyPr lIns="91440" tIns="45720" rIns="91440" bIns="45720" anchor="t">
            <a:normAutofit fontScale="92222" lnSpcReduction="20000"/>
          </a:bodyPr>
          <a:lstStyle/>
          <a:p>
            <a:pPr>
              <a:defRPr sz="1500" b="0" i="0">
                <a:solidFill>
                  <a:srgbClr val="111111"/>
                </a:solidFill>
                <a:latin typeface="Arial"/>
                <a:ea typeface="Arial"/>
                <a:cs typeface="Arial"/>
              </a:defRPr>
            </a:pPr>
            <a:r>
              <a:rPr lang="en-US" sz="1500" b="0" i="0">
                <a:solidFill>
                  <a:srgbClr val="111111"/>
                </a:solidFill>
                <a:latin typeface="Calibri"/>
                <a:ea typeface="Calibri"/>
                <a:cs typeface="Calibri"/>
              </a:rPr>
              <a:t>The 2026 Global Week for Action produced some of the most-viewed social media posts in the campaign’s history. The five posts highlighted here came from </a:t>
            </a:r>
            <a:r>
              <a:rPr lang="en-US" sz="1500">
                <a:solidFill>
                  <a:srgbClr val="111111"/>
                </a:solidFill>
                <a:latin typeface="Calibri"/>
                <a:ea typeface="Calibri"/>
                <a:cs typeface="Calibri"/>
              </a:rPr>
              <a:t>people with lived experience and national</a:t>
            </a:r>
            <a:r>
              <a:rPr lang="en-US" sz="1500" b="0" i="0">
                <a:solidFill>
                  <a:srgbClr val="111111"/>
                </a:solidFill>
                <a:latin typeface="Calibri"/>
                <a:ea typeface="Calibri"/>
                <a:cs typeface="Calibri"/>
              </a:rPr>
              <a:t> and regional alliances, each bringing the campaign to its audiences through its own voice </a:t>
            </a:r>
            <a:r>
              <a:rPr lang="en-US" sz="1500">
                <a:solidFill>
                  <a:srgbClr val="111111"/>
                </a:solidFill>
                <a:latin typeface="Calibri"/>
                <a:ea typeface="Calibri"/>
                <a:cs typeface="Calibri"/>
              </a:rPr>
              <a:t>and context</a:t>
            </a:r>
            <a:r>
              <a:rPr lang="en-US" sz="1500" b="0" i="0">
                <a:solidFill>
                  <a:srgbClr val="111111"/>
                </a:solidFill>
                <a:latin typeface="Calibri"/>
                <a:ea typeface="Calibri"/>
                <a:cs typeface="Calibri"/>
              </a:rPr>
              <a:t>.</a:t>
            </a:r>
          </a:p>
        </p:txBody>
      </p:sp>
      <p:sp>
        <p:nvSpPr>
          <p:cNvPr id="4" name="Rectangle 3">
            <a:extLst>
              <a:ext uri="{FF2B5EF4-FFF2-40B4-BE49-F238E27FC236}">
                <a16:creationId xmlns:a16="http://schemas.microsoft.com/office/drawing/2014/main" id="{9F5F4F86-31D0-4D3A-8B30-0ED67E2FD58D}"/>
              </a:ext>
            </a:extLst>
          </p:cNvPr>
          <p:cNvSpPr>
            <a:spLocks noGrp="1"/>
          </p:cNvSpPr>
          <p:nvPr/>
        </p:nvSpPr>
        <p:spPr>
          <a:xfrm>
            <a:off x="857250" y="2286000"/>
            <a:ext cx="1562100" cy="2514600"/>
          </a:xfrm>
          <a:prstGeom prst="rect">
            <a:avLst/>
          </a:prstGeom>
          <a:noFill/>
          <a:ln w="0">
            <a:noFill/>
            <a:prstDash val="solid"/>
          </a:ln>
        </p:spPr>
        <p:txBody>
          <a:bodyPr anchor="ctr">
            <a:normAutofit/>
          </a:bodyPr>
          <a:lstStyle/>
          <a:p>
            <a:pPr algn="ctr">
              <a:defRPr sz="1200" b="1" i="0">
                <a:solidFill>
                  <a:srgbClr val="AF0E58"/>
                </a:solidFill>
                <a:latin typeface="Arial"/>
                <a:ea typeface="Arial"/>
                <a:cs typeface="Arial"/>
              </a:defRPr>
            </a:pPr>
            <a:r>
              <a:rPr sz="1200" b="1" i="0">
                <a:solidFill>
                  <a:srgbClr val="AF0E58"/>
                </a:solidFill>
                <a:latin typeface="Arial"/>
                <a:ea typeface="Arial"/>
                <a:cs typeface="Arial"/>
              </a:rPr>
              <a:t>ADD TOP-PERFORMING</a:t>
            </a:r>
          </a:p>
          <a:p>
            <a:pPr algn="ctr">
              <a:defRPr sz="1200" b="1" i="0">
                <a:solidFill>
                  <a:srgbClr val="AF0E58"/>
                </a:solidFill>
                <a:latin typeface="Arial"/>
                <a:ea typeface="Arial"/>
                <a:cs typeface="Arial"/>
              </a:defRPr>
            </a:pPr>
            <a:r>
              <a:rPr sz="1200" b="1" i="0">
                <a:solidFill>
                  <a:srgbClr val="AF0E58"/>
                </a:solidFill>
                <a:latin typeface="Arial"/>
                <a:ea typeface="Arial"/>
                <a:cs typeface="Arial"/>
              </a:rPr>
              <a:t>ALLIANCE POST 1</a:t>
            </a:r>
          </a:p>
        </p:txBody>
      </p:sp>
      <p:sp>
        <p:nvSpPr>
          <p:cNvPr id="6" name="Rectangle 5">
            <a:extLst>
              <a:ext uri="{FF2B5EF4-FFF2-40B4-BE49-F238E27FC236}">
                <a16:creationId xmlns:a16="http://schemas.microsoft.com/office/drawing/2014/main" id="{47CF2B13-0F33-4B47-8BF8-6D849C0B12FE}"/>
              </a:ext>
            </a:extLst>
          </p:cNvPr>
          <p:cNvSpPr>
            <a:spLocks noGrp="1"/>
          </p:cNvSpPr>
          <p:nvPr/>
        </p:nvSpPr>
        <p:spPr>
          <a:xfrm>
            <a:off x="3086100" y="2286000"/>
            <a:ext cx="1562100" cy="2514600"/>
          </a:xfrm>
          <a:prstGeom prst="rect">
            <a:avLst/>
          </a:prstGeom>
          <a:noFill/>
          <a:ln w="0">
            <a:noFill/>
            <a:prstDash val="solid"/>
          </a:ln>
        </p:spPr>
        <p:txBody>
          <a:bodyPr anchor="ctr">
            <a:normAutofit/>
          </a:bodyPr>
          <a:lstStyle/>
          <a:p>
            <a:pPr algn="ctr">
              <a:defRPr sz="1200" b="1" i="0">
                <a:solidFill>
                  <a:srgbClr val="AF0E58"/>
                </a:solidFill>
                <a:latin typeface="Arial"/>
                <a:ea typeface="Arial"/>
                <a:cs typeface="Arial"/>
              </a:defRPr>
            </a:pPr>
            <a:r>
              <a:rPr sz="1200" b="1" i="0">
                <a:solidFill>
                  <a:srgbClr val="AF0E58"/>
                </a:solidFill>
                <a:latin typeface="Arial"/>
                <a:ea typeface="Arial"/>
                <a:cs typeface="Arial"/>
              </a:rPr>
              <a:t>ADD TOP-PERFORMING</a:t>
            </a:r>
          </a:p>
          <a:p>
            <a:pPr algn="ctr">
              <a:defRPr sz="1200" b="1" i="0">
                <a:solidFill>
                  <a:srgbClr val="AF0E58"/>
                </a:solidFill>
                <a:latin typeface="Arial"/>
                <a:ea typeface="Arial"/>
                <a:cs typeface="Arial"/>
              </a:defRPr>
            </a:pPr>
            <a:r>
              <a:rPr sz="1200" b="1" i="0">
                <a:solidFill>
                  <a:srgbClr val="AF0E58"/>
                </a:solidFill>
                <a:latin typeface="Arial"/>
                <a:ea typeface="Arial"/>
                <a:cs typeface="Arial"/>
              </a:rPr>
              <a:t>ALLIANCE POST 2</a:t>
            </a:r>
          </a:p>
        </p:txBody>
      </p:sp>
      <p:sp>
        <p:nvSpPr>
          <p:cNvPr id="8" name="Rectangle 7">
            <a:extLst>
              <a:ext uri="{FF2B5EF4-FFF2-40B4-BE49-F238E27FC236}">
                <a16:creationId xmlns:a16="http://schemas.microsoft.com/office/drawing/2014/main" id="{64E200DD-B143-4F5C-90E3-4BCD3B4ECA67}"/>
              </a:ext>
            </a:extLst>
          </p:cNvPr>
          <p:cNvSpPr>
            <a:spLocks noGrp="1"/>
          </p:cNvSpPr>
          <p:nvPr/>
        </p:nvSpPr>
        <p:spPr>
          <a:xfrm>
            <a:off x="5314950" y="2286000"/>
            <a:ext cx="1562100" cy="2514600"/>
          </a:xfrm>
          <a:prstGeom prst="rect">
            <a:avLst/>
          </a:prstGeom>
          <a:noFill/>
          <a:ln w="0">
            <a:noFill/>
            <a:prstDash val="solid"/>
          </a:ln>
        </p:spPr>
        <p:txBody>
          <a:bodyPr anchor="ctr">
            <a:normAutofit/>
          </a:bodyPr>
          <a:lstStyle/>
          <a:p>
            <a:pPr algn="ctr">
              <a:defRPr sz="1200" b="1" i="0">
                <a:solidFill>
                  <a:srgbClr val="AF0E58"/>
                </a:solidFill>
                <a:latin typeface="Arial"/>
                <a:ea typeface="Arial"/>
                <a:cs typeface="Arial"/>
              </a:defRPr>
            </a:pPr>
            <a:r>
              <a:rPr sz="1200" b="1" i="0">
                <a:solidFill>
                  <a:srgbClr val="AF0E58"/>
                </a:solidFill>
                <a:latin typeface="Arial"/>
                <a:ea typeface="Arial"/>
                <a:cs typeface="Arial"/>
              </a:rPr>
              <a:t>ADD TOP-PERFORMING</a:t>
            </a:r>
          </a:p>
          <a:p>
            <a:pPr algn="ctr">
              <a:defRPr sz="1200" b="1" i="0">
                <a:solidFill>
                  <a:srgbClr val="AF0E58"/>
                </a:solidFill>
                <a:latin typeface="Arial"/>
                <a:ea typeface="Arial"/>
                <a:cs typeface="Arial"/>
              </a:defRPr>
            </a:pPr>
            <a:r>
              <a:rPr sz="1200" b="1" i="0">
                <a:solidFill>
                  <a:srgbClr val="AF0E58"/>
                </a:solidFill>
                <a:latin typeface="Arial"/>
                <a:ea typeface="Arial"/>
                <a:cs typeface="Arial"/>
              </a:rPr>
              <a:t>ALLIANCE POST 3</a:t>
            </a:r>
          </a:p>
        </p:txBody>
      </p:sp>
      <p:sp>
        <p:nvSpPr>
          <p:cNvPr id="10" name="Rectangle 9">
            <a:extLst>
              <a:ext uri="{FF2B5EF4-FFF2-40B4-BE49-F238E27FC236}">
                <a16:creationId xmlns:a16="http://schemas.microsoft.com/office/drawing/2014/main" id="{BF779141-7166-433C-96BD-378030E878C5}"/>
              </a:ext>
            </a:extLst>
          </p:cNvPr>
          <p:cNvSpPr>
            <a:spLocks noGrp="1"/>
          </p:cNvSpPr>
          <p:nvPr/>
        </p:nvSpPr>
        <p:spPr>
          <a:xfrm>
            <a:off x="7543800" y="2286000"/>
            <a:ext cx="1562100" cy="2514600"/>
          </a:xfrm>
          <a:prstGeom prst="rect">
            <a:avLst/>
          </a:prstGeom>
          <a:noFill/>
          <a:ln w="0">
            <a:noFill/>
            <a:prstDash val="solid"/>
          </a:ln>
        </p:spPr>
        <p:txBody>
          <a:bodyPr anchor="ctr">
            <a:normAutofit/>
          </a:bodyPr>
          <a:lstStyle/>
          <a:p>
            <a:pPr algn="ctr">
              <a:defRPr sz="1200" b="1" i="0">
                <a:solidFill>
                  <a:srgbClr val="AF0E58"/>
                </a:solidFill>
                <a:latin typeface="Arial"/>
                <a:ea typeface="Arial"/>
                <a:cs typeface="Arial"/>
              </a:defRPr>
            </a:pPr>
            <a:r>
              <a:rPr sz="1200" b="1" i="0">
                <a:solidFill>
                  <a:srgbClr val="AF0E58"/>
                </a:solidFill>
                <a:latin typeface="Arial"/>
                <a:ea typeface="Arial"/>
                <a:cs typeface="Arial"/>
              </a:rPr>
              <a:t>ADD TOP-PERFORMING</a:t>
            </a:r>
          </a:p>
          <a:p>
            <a:pPr algn="ctr">
              <a:defRPr sz="1200" b="1" i="0">
                <a:solidFill>
                  <a:srgbClr val="AF0E58"/>
                </a:solidFill>
                <a:latin typeface="Arial"/>
                <a:ea typeface="Arial"/>
                <a:cs typeface="Arial"/>
              </a:defRPr>
            </a:pPr>
            <a:r>
              <a:rPr sz="1200" b="1" i="0">
                <a:solidFill>
                  <a:srgbClr val="AF0E58"/>
                </a:solidFill>
                <a:latin typeface="Arial"/>
                <a:ea typeface="Arial"/>
                <a:cs typeface="Arial"/>
              </a:rPr>
              <a:t>ALLIANCE POST 4</a:t>
            </a:r>
          </a:p>
        </p:txBody>
      </p:sp>
      <p:sp>
        <p:nvSpPr>
          <p:cNvPr id="11" name="editable-image-placeholder">
            <a:extLst>
              <a:ext uri="{FF2B5EF4-FFF2-40B4-BE49-F238E27FC236}">
                <a16:creationId xmlns:a16="http://schemas.microsoft.com/office/drawing/2014/main" id="{9FD5C2DF-29D7-4A74-8FC4-28763883C57E}"/>
              </a:ext>
            </a:extLst>
          </p:cNvPr>
          <p:cNvSpPr>
            <a:spLocks noGrp="1"/>
          </p:cNvSpPr>
          <p:nvPr/>
        </p:nvSpPr>
        <p:spPr>
          <a:xfrm>
            <a:off x="9601200" y="2114550"/>
            <a:ext cx="1905000" cy="2857500"/>
          </a:xfrm>
          <a:prstGeom prst="rect">
            <a:avLst/>
          </a:prstGeom>
          <a:solidFill>
            <a:srgbClr val="F4F2F2"/>
          </a:solidFill>
          <a:ln w="19050">
            <a:solidFill>
              <a:srgbClr val="AF0E58"/>
            </a:solidFill>
            <a:prstDash val="solid"/>
          </a:ln>
        </p:spPr>
        <p:txBody>
          <a:bodyPr/>
          <a:lstStyle/>
          <a:p>
            <a:endParaRPr lang="en-GB"/>
          </a:p>
        </p:txBody>
      </p:sp>
      <p:sp>
        <p:nvSpPr>
          <p:cNvPr id="12" name="Rectangle 11">
            <a:extLst>
              <a:ext uri="{FF2B5EF4-FFF2-40B4-BE49-F238E27FC236}">
                <a16:creationId xmlns:a16="http://schemas.microsoft.com/office/drawing/2014/main" id="{E67C9BD0-AAB1-43BA-B795-E02818044A0C}"/>
              </a:ext>
            </a:extLst>
          </p:cNvPr>
          <p:cNvSpPr>
            <a:spLocks noGrp="1"/>
          </p:cNvSpPr>
          <p:nvPr/>
        </p:nvSpPr>
        <p:spPr>
          <a:xfrm>
            <a:off x="9772650" y="2286000"/>
            <a:ext cx="1562100" cy="2514600"/>
          </a:xfrm>
          <a:prstGeom prst="rect">
            <a:avLst/>
          </a:prstGeom>
          <a:noFill/>
          <a:ln w="0">
            <a:noFill/>
            <a:prstDash val="solid"/>
          </a:ln>
        </p:spPr>
        <p:txBody>
          <a:bodyPr anchor="ctr">
            <a:normAutofit/>
          </a:bodyPr>
          <a:lstStyle/>
          <a:p>
            <a:pPr algn="ctr">
              <a:defRPr sz="1200" b="1" i="0">
                <a:solidFill>
                  <a:srgbClr val="AF0E58"/>
                </a:solidFill>
                <a:latin typeface="Arial"/>
                <a:ea typeface="Arial"/>
                <a:cs typeface="Arial"/>
              </a:defRPr>
            </a:pPr>
            <a:r>
              <a:rPr sz="1200" b="1" i="0">
                <a:solidFill>
                  <a:srgbClr val="AF0E58"/>
                </a:solidFill>
                <a:latin typeface="Arial"/>
                <a:ea typeface="Arial"/>
                <a:cs typeface="Arial"/>
              </a:rPr>
              <a:t>ADD TOP-PERFORMING</a:t>
            </a:r>
          </a:p>
          <a:p>
            <a:pPr algn="ctr">
              <a:defRPr sz="1200" b="1" i="0">
                <a:solidFill>
                  <a:srgbClr val="AF0E58"/>
                </a:solidFill>
                <a:latin typeface="Arial"/>
                <a:ea typeface="Arial"/>
                <a:cs typeface="Arial"/>
              </a:defRPr>
            </a:pPr>
            <a:r>
              <a:rPr sz="1200" b="1" i="0">
                <a:solidFill>
                  <a:srgbClr val="AF0E58"/>
                </a:solidFill>
                <a:latin typeface="Arial"/>
                <a:ea typeface="Arial"/>
                <a:cs typeface="Arial"/>
              </a:rPr>
              <a:t>ALLIANCE POST 5</a:t>
            </a:r>
          </a:p>
        </p:txBody>
      </p:sp>
      <p:sp>
        <p:nvSpPr>
          <p:cNvPr id="13" name="Rectangle 12">
            <a:extLst>
              <a:ext uri="{FF2B5EF4-FFF2-40B4-BE49-F238E27FC236}">
                <a16:creationId xmlns:a16="http://schemas.microsoft.com/office/drawing/2014/main" id="{8665656F-828D-4DB7-9331-CCD631AAFEB5}"/>
              </a:ext>
            </a:extLst>
          </p:cNvPr>
          <p:cNvSpPr>
            <a:spLocks noGrp="1"/>
          </p:cNvSpPr>
          <p:nvPr/>
        </p:nvSpPr>
        <p:spPr>
          <a:xfrm>
            <a:off x="899212" y="5280088"/>
            <a:ext cx="9490494" cy="781050"/>
          </a:xfrm>
          <a:prstGeom prst="rect">
            <a:avLst/>
          </a:prstGeom>
          <a:noFill/>
          <a:ln w="0">
            <a:noFill/>
            <a:prstDash val="solid"/>
          </a:ln>
        </p:spPr>
        <p:txBody>
          <a:bodyPr lIns="91440" tIns="45720" rIns="91440" bIns="45720" anchor="t">
            <a:normAutofit/>
          </a:bodyPr>
          <a:lstStyle/>
          <a:p>
            <a:pPr algn="ctr">
              <a:defRPr sz="1500" b="1" i="0">
                <a:solidFill>
                  <a:srgbClr val="8B2147"/>
                </a:solidFill>
                <a:latin typeface="Arial"/>
                <a:ea typeface="Arial"/>
                <a:cs typeface="Arial"/>
              </a:defRPr>
            </a:pPr>
            <a:r>
              <a:rPr lang="en-US" sz="1500" b="1" i="0">
                <a:solidFill>
                  <a:srgbClr val="8B2147"/>
                </a:solidFill>
                <a:latin typeface="Calibri"/>
                <a:ea typeface="Calibri"/>
                <a:cs typeface="Calibri"/>
              </a:rPr>
              <a:t>The attention they attracted shows how the alliance network extended the Global Week far beyond NCDA’s own channels. By carrying a shared message into different countries and communities, these posts helped make the call for leadership on NCDs more visible around the world.</a:t>
            </a:r>
          </a:p>
        </p:txBody>
      </p:sp>
      <p:sp>
        <p:nvSpPr>
          <p:cNvPr id="14" name="Rectangle 13">
            <a:extLst>
              <a:ext uri="{FF2B5EF4-FFF2-40B4-BE49-F238E27FC236}">
                <a16:creationId xmlns:a16="http://schemas.microsoft.com/office/drawing/2014/main" id="{3263D135-F442-4843-BA0C-C4A305B6EEB6}"/>
              </a:ext>
            </a:extLst>
          </p:cNvPr>
          <p:cNvSpPr>
            <a:spLocks noGrp="1"/>
          </p:cNvSpPr>
          <p:nvPr/>
        </p:nvSpPr>
        <p:spPr>
          <a:xfrm>
            <a:off x="685800" y="6819900"/>
            <a:ext cx="4953000" cy="190500"/>
          </a:xfrm>
          <a:prstGeom prst="rect">
            <a:avLst/>
          </a:prstGeom>
          <a:noFill/>
          <a:ln w="0">
            <a:noFill/>
            <a:prstDash val="solid"/>
          </a:ln>
        </p:spPr>
        <p:txBody>
          <a:bodyPr anchor="ctr">
            <a:normAutofit fontScale="87222" lnSpcReduction="20000"/>
          </a:bodyPr>
          <a:lstStyle/>
          <a:p>
            <a:pPr algn="l">
              <a:defRPr sz="900" b="0" i="0">
                <a:solidFill>
                  <a:srgbClr val="777777"/>
                </a:solidFill>
                <a:latin typeface="Arial"/>
                <a:ea typeface="Arial"/>
                <a:cs typeface="Arial"/>
              </a:defRPr>
            </a:pPr>
            <a:r>
              <a:rPr sz="900" b="0" i="0">
                <a:solidFill>
                  <a:srgbClr val="777777"/>
                </a:solidFill>
                <a:latin typeface="Arial"/>
                <a:ea typeface="Arial"/>
                <a:cs typeface="Arial"/>
              </a:rPr>
              <a:t>2026 Global Week for Action Impact Report</a:t>
            </a:r>
          </a:p>
        </p:txBody>
      </p:sp>
      <p:sp>
        <p:nvSpPr>
          <p:cNvPr id="15" name="Rectangle 14">
            <a:extLst>
              <a:ext uri="{FF2B5EF4-FFF2-40B4-BE49-F238E27FC236}">
                <a16:creationId xmlns:a16="http://schemas.microsoft.com/office/drawing/2014/main" id="{4BA43AED-17E5-4CC2-80EC-82D014FE4E3F}"/>
              </a:ext>
            </a:extLst>
          </p:cNvPr>
          <p:cNvSpPr>
            <a:spLocks noGrp="1"/>
          </p:cNvSpPr>
          <p:nvPr/>
        </p:nvSpPr>
        <p:spPr>
          <a:xfrm>
            <a:off x="11191875" y="6819900"/>
            <a:ext cx="304800" cy="190500"/>
          </a:xfrm>
          <a:prstGeom prst="rect">
            <a:avLst/>
          </a:prstGeom>
          <a:noFill/>
          <a:ln w="0">
            <a:noFill/>
            <a:prstDash val="solid"/>
          </a:ln>
        </p:spPr>
        <p:txBody>
          <a:bodyPr anchor="ctr">
            <a:normAutofit fontScale="87222" lnSpcReduction="20000"/>
          </a:bodyPr>
          <a:lstStyle/>
          <a:p>
            <a:pPr algn="r">
              <a:defRPr sz="900" b="0" i="0">
                <a:solidFill>
                  <a:srgbClr val="777777"/>
                </a:solidFill>
                <a:latin typeface="Arial"/>
                <a:ea typeface="Arial"/>
                <a:cs typeface="Arial"/>
              </a:defRPr>
            </a:pPr>
            <a:r>
              <a:rPr sz="900" b="0" i="0">
                <a:solidFill>
                  <a:srgbClr val="777777"/>
                </a:solidFill>
                <a:latin typeface="Arial"/>
                <a:ea typeface="Arial"/>
                <a:cs typeface="Arial"/>
              </a:rPr>
              <a:t>1</a:t>
            </a:r>
            <a:r>
              <a:rPr lang="es-ES" sz="900" b="0" i="0">
                <a:solidFill>
                  <a:srgbClr val="777777"/>
                </a:solidFill>
                <a:latin typeface="Arial"/>
                <a:ea typeface="Arial"/>
                <a:cs typeface="Arial"/>
              </a:rPr>
              <a:t>7</a:t>
            </a:r>
            <a:endParaRPr sz="900" b="0" i="0">
              <a:solidFill>
                <a:srgbClr val="777777"/>
              </a:solidFill>
              <a:latin typeface="Arial"/>
              <a:ea typeface="Arial"/>
              <a:cs typeface="Arial"/>
            </a:endParaRPr>
          </a:p>
        </p:txBody>
      </p:sp>
      <p:sp>
        <p:nvSpPr>
          <p:cNvPr id="17" name="Rectangle 16">
            <a:extLst>
              <a:ext uri="{FF2B5EF4-FFF2-40B4-BE49-F238E27FC236}">
                <a16:creationId xmlns:a16="http://schemas.microsoft.com/office/drawing/2014/main" id="{D1DB38D6-C645-F90A-AA0F-A5140C990C65}"/>
              </a:ext>
            </a:extLst>
          </p:cNvPr>
          <p:cNvSpPr>
            <a:spLocks noGrp="1"/>
          </p:cNvSpPr>
          <p:nvPr/>
        </p:nvSpPr>
        <p:spPr>
          <a:xfrm>
            <a:off x="676275" y="981075"/>
            <a:ext cx="10820400" cy="47625"/>
          </a:xfrm>
          <a:prstGeom prst="rect">
            <a:avLst/>
          </a:prstGeom>
          <a:solidFill>
            <a:srgbClr val="AF0E58"/>
          </a:solidFill>
          <a:ln w="0">
            <a:noFill/>
            <a:prstDash val="solid"/>
          </a:ln>
        </p:spPr>
        <p:txBody>
          <a:bodyPr/>
          <a:lstStyle/>
          <a:p>
            <a:endParaRPr lang="en-GB"/>
          </a:p>
        </p:txBody>
      </p:sp>
      <p:pic>
        <p:nvPicPr>
          <p:cNvPr id="18" name="Picture 17" descr="A person with a heart on her chest&#10;&#10;AI-generated content may be incorrect.">
            <a:extLst>
              <a:ext uri="{FF2B5EF4-FFF2-40B4-BE49-F238E27FC236}">
                <a16:creationId xmlns:a16="http://schemas.microsoft.com/office/drawing/2014/main" id="{41354DD3-9DD1-C256-9502-E0887286FA91}"/>
              </a:ext>
            </a:extLst>
          </p:cNvPr>
          <p:cNvPicPr>
            <a:picLocks noChangeAspect="1"/>
          </p:cNvPicPr>
          <p:nvPr/>
        </p:nvPicPr>
        <p:blipFill>
          <a:blip r:embed="rId3"/>
          <a:srcRect t="10174" b="13898"/>
          <a:stretch>
            <a:fillRect/>
          </a:stretch>
        </p:blipFill>
        <p:spPr>
          <a:xfrm>
            <a:off x="748856" y="2095683"/>
            <a:ext cx="1756084" cy="2882859"/>
          </a:xfrm>
          <a:prstGeom prst="rect">
            <a:avLst/>
          </a:prstGeom>
        </p:spPr>
      </p:pic>
      <p:pic>
        <p:nvPicPr>
          <p:cNvPr id="19" name="Picture 18" descr="A poster for a youth workshop&#10;&#10;AI-generated content may be incorrect.">
            <a:extLst>
              <a:ext uri="{FF2B5EF4-FFF2-40B4-BE49-F238E27FC236}">
                <a16:creationId xmlns:a16="http://schemas.microsoft.com/office/drawing/2014/main" id="{5122FE70-F27B-32E7-2A73-6753930CA500}"/>
              </a:ext>
            </a:extLst>
          </p:cNvPr>
          <p:cNvPicPr>
            <a:picLocks noChangeAspect="1"/>
          </p:cNvPicPr>
          <p:nvPr/>
        </p:nvPicPr>
        <p:blipFill>
          <a:blip r:embed="rId4"/>
          <a:stretch>
            <a:fillRect/>
          </a:stretch>
        </p:blipFill>
        <p:spPr>
          <a:xfrm>
            <a:off x="2907161" y="2102024"/>
            <a:ext cx="1896865" cy="2832694"/>
          </a:xfrm>
          <a:prstGeom prst="rect">
            <a:avLst/>
          </a:prstGeom>
        </p:spPr>
      </p:pic>
      <p:pic>
        <p:nvPicPr>
          <p:cNvPr id="20" name="Picture 19" descr="A group of people standing together&#10;&#10;AI-generated content may be incorrect.">
            <a:extLst>
              <a:ext uri="{FF2B5EF4-FFF2-40B4-BE49-F238E27FC236}">
                <a16:creationId xmlns:a16="http://schemas.microsoft.com/office/drawing/2014/main" id="{C5E00FE3-5A7F-BD75-CB70-00799E76C743}"/>
              </a:ext>
            </a:extLst>
          </p:cNvPr>
          <p:cNvPicPr>
            <a:picLocks noChangeAspect="1"/>
          </p:cNvPicPr>
          <p:nvPr/>
        </p:nvPicPr>
        <p:blipFill>
          <a:blip r:embed="rId5"/>
          <a:srcRect t="10067" b="15979"/>
          <a:stretch>
            <a:fillRect/>
          </a:stretch>
        </p:blipFill>
        <p:spPr>
          <a:xfrm>
            <a:off x="5237817" y="2123581"/>
            <a:ext cx="1731823" cy="2832693"/>
          </a:xfrm>
          <a:prstGeom prst="rect">
            <a:avLst/>
          </a:prstGeom>
        </p:spPr>
      </p:pic>
      <p:pic>
        <p:nvPicPr>
          <p:cNvPr id="21" name="Picture 20" descr="A screenshot of a social media ad&#10;&#10;AI-generated content may be incorrect.">
            <a:extLst>
              <a:ext uri="{FF2B5EF4-FFF2-40B4-BE49-F238E27FC236}">
                <a16:creationId xmlns:a16="http://schemas.microsoft.com/office/drawing/2014/main" id="{65D419A1-56CB-5F2A-86D4-C9AA86FD4F92}"/>
              </a:ext>
            </a:extLst>
          </p:cNvPr>
          <p:cNvPicPr>
            <a:picLocks noChangeAspect="1"/>
          </p:cNvPicPr>
          <p:nvPr/>
        </p:nvPicPr>
        <p:blipFill>
          <a:blip r:embed="rId6"/>
          <a:srcRect l="12404" t="21918" r="12340" b="15399"/>
          <a:stretch>
            <a:fillRect/>
          </a:stretch>
        </p:blipFill>
        <p:spPr>
          <a:xfrm>
            <a:off x="7453564" y="2118043"/>
            <a:ext cx="1713336" cy="1704315"/>
          </a:xfrm>
          <a:prstGeom prst="rect">
            <a:avLst/>
          </a:prstGeom>
        </p:spPr>
      </p:pic>
      <p:pic>
        <p:nvPicPr>
          <p:cNvPr id="22" name="Picture 21" descr="A person wearing glasses and a scarf&#10;&#10;AI-generated content may be incorrect.">
            <a:extLst>
              <a:ext uri="{FF2B5EF4-FFF2-40B4-BE49-F238E27FC236}">
                <a16:creationId xmlns:a16="http://schemas.microsoft.com/office/drawing/2014/main" id="{1C7F307C-AB2F-F389-DDB3-9CD8CF8369CA}"/>
              </a:ext>
            </a:extLst>
          </p:cNvPr>
          <p:cNvPicPr>
            <a:picLocks noChangeAspect="1"/>
          </p:cNvPicPr>
          <p:nvPr/>
        </p:nvPicPr>
        <p:blipFill>
          <a:blip r:embed="rId7"/>
          <a:srcRect t="10468" b="17500"/>
          <a:stretch>
            <a:fillRect/>
          </a:stretch>
        </p:blipFill>
        <p:spPr>
          <a:xfrm>
            <a:off x="9579966" y="2103611"/>
            <a:ext cx="1883699" cy="2846662"/>
          </a:xfrm>
          <a:prstGeom prst="rect">
            <a:avLst/>
          </a:prstGeom>
        </p:spPr>
      </p:pic>
      <p:pic>
        <p:nvPicPr>
          <p:cNvPr id="23" name="Picture 22" descr="A screenshot of a person&#10;&#10;AI-generated content may be incorrect.">
            <a:extLst>
              <a:ext uri="{FF2B5EF4-FFF2-40B4-BE49-F238E27FC236}">
                <a16:creationId xmlns:a16="http://schemas.microsoft.com/office/drawing/2014/main" id="{89E31C52-A171-7142-E6B4-B2CCA0372526}"/>
              </a:ext>
            </a:extLst>
          </p:cNvPr>
          <p:cNvPicPr>
            <a:picLocks noChangeAspect="1"/>
          </p:cNvPicPr>
          <p:nvPr/>
        </p:nvPicPr>
        <p:blipFill>
          <a:blip r:embed="rId8"/>
          <a:srcRect t="25921" b="39423"/>
          <a:stretch>
            <a:fillRect/>
          </a:stretch>
        </p:blipFill>
        <p:spPr>
          <a:xfrm>
            <a:off x="7498947" y="3825642"/>
            <a:ext cx="1582446" cy="1160316"/>
          </a:xfrm>
          <a:prstGeom prst="rect">
            <a:avLst/>
          </a:prstGeom>
        </p:spPr>
      </p:pic>
      <p:sp>
        <p:nvSpPr>
          <p:cNvPr id="3" name="Rectangle 2">
            <a:extLst>
              <a:ext uri="{FF2B5EF4-FFF2-40B4-BE49-F238E27FC236}">
                <a16:creationId xmlns:a16="http://schemas.microsoft.com/office/drawing/2014/main" id="{1DC38C32-9CFA-36D7-DB8D-581F07DC19F0}"/>
              </a:ext>
            </a:extLst>
          </p:cNvPr>
          <p:cNvSpPr/>
          <p:nvPr/>
        </p:nvSpPr>
        <p:spPr>
          <a:xfrm>
            <a:off x="0" y="6824"/>
            <a:ext cx="12192000" cy="7200900"/>
          </a:xfrm>
          <a:prstGeom prst="rect">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843492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5B0B3D5E-3501-6652-BF62-0CC20107C0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2247" y="1202443"/>
            <a:ext cx="2112268" cy="2690640"/>
          </a:xfrm>
          <a:prstGeom prst="rect">
            <a:avLst/>
          </a:prstGeom>
        </p:spPr>
      </p:pic>
      <p:pic>
        <p:nvPicPr>
          <p:cNvPr id="14" name="Picture 13" descr="Image posted to instagram">
            <a:extLst>
              <a:ext uri="{FF2B5EF4-FFF2-40B4-BE49-F238E27FC236}">
                <a16:creationId xmlns:a16="http://schemas.microsoft.com/office/drawing/2014/main" id="{54EACCA3-DD6C-5763-6A9C-AE3BE22D77F0}"/>
              </a:ext>
            </a:extLst>
          </p:cNvPr>
          <p:cNvPicPr>
            <a:picLocks noChangeAspect="1"/>
          </p:cNvPicPr>
          <p:nvPr/>
        </p:nvPicPr>
        <p:blipFill>
          <a:blip r:embed="rId4"/>
          <a:srcRect l="3367" t="2864" r="3367" b="3581"/>
          <a:stretch>
            <a:fillRect/>
          </a:stretch>
        </p:blipFill>
        <p:spPr>
          <a:xfrm>
            <a:off x="7897960" y="1228782"/>
            <a:ext cx="2494155" cy="3060090"/>
          </a:xfrm>
          <a:prstGeom prst="rect">
            <a:avLst/>
          </a:prstGeom>
        </p:spPr>
      </p:pic>
      <p:sp>
        <p:nvSpPr>
          <p:cNvPr id="13" name="slide-title">
            <a:extLst>
              <a:ext uri="{FF2B5EF4-FFF2-40B4-BE49-F238E27FC236}">
                <a16:creationId xmlns:a16="http://schemas.microsoft.com/office/drawing/2014/main" id="{1B87FBBA-0702-4E47-BE31-1CA251501B04}"/>
              </a:ext>
            </a:extLst>
          </p:cNvPr>
          <p:cNvSpPr>
            <a:spLocks noGrp="1"/>
          </p:cNvSpPr>
          <p:nvPr/>
        </p:nvSpPr>
        <p:spPr>
          <a:xfrm>
            <a:off x="685800" y="438150"/>
            <a:ext cx="10820400" cy="590550"/>
          </a:xfrm>
          <a:prstGeom prst="rect">
            <a:avLst/>
          </a:prstGeom>
          <a:noFill/>
          <a:ln w="0">
            <a:noFill/>
            <a:prstDash val="solid"/>
          </a:ln>
        </p:spPr>
        <p:txBody>
          <a:bodyPr lIns="91440" tIns="45720" rIns="91440" bIns="45720" anchor="t">
            <a:normAutofit/>
          </a:bodyPr>
          <a:lstStyle/>
          <a:p>
            <a:pPr algn="l">
              <a:defRPr sz="2850" b="1" i="0">
                <a:solidFill>
                  <a:srgbClr val="111111"/>
                </a:solidFill>
                <a:latin typeface="Arial"/>
                <a:ea typeface="Arial"/>
                <a:cs typeface="Arial"/>
              </a:defRPr>
            </a:pPr>
            <a:r>
              <a:rPr sz="2850" b="1" i="0">
                <a:solidFill>
                  <a:srgbClr val="111111"/>
                </a:solidFill>
                <a:latin typeface="Arial"/>
                <a:ea typeface="Arial"/>
                <a:cs typeface="Arial"/>
              </a:rPr>
              <a:t>MEMBER AND SUPPORTER ENGAGEMENT</a:t>
            </a:r>
          </a:p>
        </p:txBody>
      </p:sp>
      <p:sp>
        <p:nvSpPr>
          <p:cNvPr id="2" name="Rectangle 1">
            <a:extLst>
              <a:ext uri="{FF2B5EF4-FFF2-40B4-BE49-F238E27FC236}">
                <a16:creationId xmlns:a16="http://schemas.microsoft.com/office/drawing/2014/main" id="{2C1A79A2-F73C-450A-A563-E8BD40AB9829}"/>
              </a:ext>
            </a:extLst>
          </p:cNvPr>
          <p:cNvSpPr>
            <a:spLocks noGrp="1"/>
          </p:cNvSpPr>
          <p:nvPr/>
        </p:nvSpPr>
        <p:spPr>
          <a:xfrm>
            <a:off x="685849" y="1314450"/>
            <a:ext cx="5032219" cy="4572000"/>
          </a:xfrm>
          <a:prstGeom prst="rect">
            <a:avLst/>
          </a:prstGeom>
          <a:noFill/>
          <a:ln w="0">
            <a:noFill/>
            <a:prstDash val="solid"/>
          </a:ln>
        </p:spPr>
        <p:txBody>
          <a:bodyPr lIns="91440" tIns="45720" rIns="91440" bIns="45720" anchor="t">
            <a:normAutofit/>
          </a:bodyPr>
          <a:lstStyle/>
          <a:p>
            <a:pPr algn="l">
              <a:defRPr sz="1425" b="0" i="0">
                <a:solidFill>
                  <a:srgbClr val="111111"/>
                </a:solidFill>
                <a:latin typeface="Arial"/>
                <a:ea typeface="Arial"/>
                <a:cs typeface="Arial"/>
              </a:defRPr>
            </a:pPr>
            <a:r>
              <a:rPr lang="en-US" sz="1400" b="0" i="0">
                <a:solidFill>
                  <a:srgbClr val="111111"/>
                </a:solidFill>
                <a:latin typeface="Calibri"/>
                <a:ea typeface="Calibri"/>
                <a:cs typeface="Calibri"/>
              </a:rPr>
              <a:t>The 2026 Global Week for Action was shaped by contributions from across the NCDA network. </a:t>
            </a:r>
            <a:r>
              <a:rPr lang="en-US" sz="1400">
                <a:solidFill>
                  <a:srgbClr val="111111"/>
                </a:solidFill>
                <a:latin typeface="Calibri"/>
                <a:ea typeface="Calibri"/>
                <a:cs typeface="Calibri"/>
              </a:rPr>
              <a:t>Members</a:t>
            </a:r>
            <a:r>
              <a:rPr lang="en-US" sz="1400" b="0" i="0">
                <a:solidFill>
                  <a:srgbClr val="111111"/>
                </a:solidFill>
                <a:latin typeface="Calibri"/>
                <a:ea typeface="Calibri"/>
                <a:cs typeface="Calibri"/>
              </a:rPr>
              <a:t> and </a:t>
            </a:r>
            <a:r>
              <a:rPr lang="en-US" sz="1400">
                <a:solidFill>
                  <a:srgbClr val="111111"/>
                </a:solidFill>
                <a:latin typeface="Calibri"/>
                <a:ea typeface="Calibri"/>
                <a:cs typeface="Calibri"/>
              </a:rPr>
              <a:t>supporters</a:t>
            </a:r>
            <a:r>
              <a:rPr lang="en-US" sz="1400" b="0" i="0">
                <a:solidFill>
                  <a:srgbClr val="111111"/>
                </a:solidFill>
                <a:latin typeface="Calibri"/>
                <a:ea typeface="Calibri"/>
                <a:cs typeface="Calibri"/>
              </a:rPr>
              <a:t> </a:t>
            </a:r>
            <a:r>
              <a:rPr lang="en-US" sz="1400" b="0" i="0" err="1">
                <a:solidFill>
                  <a:srgbClr val="111111"/>
                </a:solidFill>
                <a:latin typeface="Calibri"/>
                <a:ea typeface="Calibri"/>
                <a:cs typeface="Calibri"/>
              </a:rPr>
              <a:t>organised</a:t>
            </a:r>
            <a:r>
              <a:rPr lang="en-US" sz="1400" b="0" i="0">
                <a:solidFill>
                  <a:srgbClr val="111111"/>
                </a:solidFill>
                <a:latin typeface="Calibri"/>
                <a:ea typeface="Calibri"/>
                <a:cs typeface="Calibri"/>
              </a:rPr>
              <a:t> activities, adapted campaign messages for their own contexts, shared evidence and resources, and brought the experiences of their communities into the global conversation.</a:t>
            </a:r>
          </a:p>
          <a:p>
            <a:endParaRPr lang="en-US" sz="1400" b="0" i="0">
              <a:solidFill>
                <a:srgbClr val="111111"/>
              </a:solidFill>
              <a:latin typeface="Calibri"/>
              <a:ea typeface="Calibri"/>
              <a:cs typeface="Calibri"/>
            </a:endParaRPr>
          </a:p>
          <a:p>
            <a:pPr>
              <a:defRPr sz="1425" b="0" i="0">
                <a:solidFill>
                  <a:srgbClr val="111111"/>
                </a:solidFill>
                <a:latin typeface="Arial"/>
                <a:ea typeface="Arial"/>
                <a:cs typeface="Arial"/>
              </a:defRPr>
            </a:pPr>
            <a:r>
              <a:rPr lang="en-US" sz="1400" b="0" i="0">
                <a:solidFill>
                  <a:srgbClr val="111111"/>
                </a:solidFill>
                <a:latin typeface="Calibri"/>
                <a:ea typeface="Calibri"/>
                <a:cs typeface="Calibri"/>
              </a:rPr>
              <a:t>This collaboration was visible from the opening World Tour, which carried videos from members and supporters across regions and time zones. It continued throughout the week through national policy dialogues, community events, media engagement and digital advocacy. </a:t>
            </a:r>
            <a:endParaRPr lang="en-US" sz="1400">
              <a:solidFill>
                <a:srgbClr val="111111"/>
              </a:solidFill>
              <a:latin typeface="Calibri"/>
              <a:ea typeface="Calibri"/>
              <a:cs typeface="Calibri"/>
            </a:endParaRPr>
          </a:p>
          <a:p>
            <a:pPr>
              <a:defRPr sz="1425" b="0" i="0">
                <a:solidFill>
                  <a:srgbClr val="111111"/>
                </a:solidFill>
                <a:latin typeface="Arial"/>
                <a:ea typeface="Arial"/>
                <a:cs typeface="Arial"/>
              </a:defRPr>
            </a:pPr>
            <a:endParaRPr lang="en-US" sz="1400">
              <a:solidFill>
                <a:srgbClr val="111111"/>
              </a:solidFill>
              <a:latin typeface="Calibri"/>
              <a:ea typeface="Calibri"/>
              <a:cs typeface="Calibri"/>
            </a:endParaRPr>
          </a:p>
          <a:p>
            <a:pPr>
              <a:defRPr sz="1425" b="0" i="0">
                <a:solidFill>
                  <a:srgbClr val="111111"/>
                </a:solidFill>
                <a:latin typeface="Arial"/>
                <a:ea typeface="Arial"/>
                <a:cs typeface="Arial"/>
              </a:defRPr>
            </a:pPr>
            <a:r>
              <a:rPr lang="en-US" sz="1400" b="0" i="0">
                <a:solidFill>
                  <a:srgbClr val="111111"/>
                </a:solidFill>
                <a:latin typeface="Calibri"/>
                <a:ea typeface="Calibri"/>
                <a:cs typeface="Calibri"/>
              </a:rPr>
              <a:t>At the time of writing, more than 380 events </a:t>
            </a:r>
            <a:r>
              <a:rPr lang="en-US" sz="1400">
                <a:solidFill>
                  <a:srgbClr val="111111"/>
                </a:solidFill>
                <a:latin typeface="Calibri"/>
                <a:ea typeface="Calibri"/>
                <a:cs typeface="Calibri"/>
              </a:rPr>
              <a:t>and activities</a:t>
            </a:r>
            <a:r>
              <a:rPr lang="en-US" sz="1400" b="0" i="0">
                <a:solidFill>
                  <a:srgbClr val="111111"/>
                </a:solidFill>
                <a:latin typeface="Calibri"/>
                <a:ea typeface="Calibri"/>
                <a:cs typeface="Calibri"/>
              </a:rPr>
              <a:t> had been recorded worldwide, with further reports still coming in.</a:t>
            </a:r>
            <a:endParaRPr lang="en-US"/>
          </a:p>
          <a:p>
            <a:endParaRPr lang="en-US" sz="1400" b="0" i="0">
              <a:solidFill>
                <a:srgbClr val="111111"/>
              </a:solidFill>
              <a:latin typeface="Calibri"/>
              <a:ea typeface="Calibri"/>
              <a:cs typeface="Calibri"/>
            </a:endParaRPr>
          </a:p>
          <a:p>
            <a:pPr algn="l">
              <a:defRPr sz="1425" b="0" i="0">
                <a:solidFill>
                  <a:srgbClr val="111111"/>
                </a:solidFill>
                <a:latin typeface="Arial"/>
                <a:ea typeface="Arial"/>
                <a:cs typeface="Arial"/>
              </a:defRPr>
            </a:pPr>
            <a:r>
              <a:rPr lang="en-US" sz="1400" b="0" i="0">
                <a:solidFill>
                  <a:srgbClr val="111111"/>
                </a:solidFill>
                <a:latin typeface="Calibri"/>
                <a:ea typeface="Calibri"/>
                <a:cs typeface="Calibri"/>
              </a:rPr>
              <a:t>This participation connected the global focus on financing and accountability with national realities and ensured that calls for implementation came from those working directly to secure change.</a:t>
            </a:r>
          </a:p>
        </p:txBody>
      </p:sp>
      <p:sp>
        <p:nvSpPr>
          <p:cNvPr id="3" name="Rectangle 2">
            <a:extLst>
              <a:ext uri="{FF2B5EF4-FFF2-40B4-BE49-F238E27FC236}">
                <a16:creationId xmlns:a16="http://schemas.microsoft.com/office/drawing/2014/main" id="{83290C2F-710A-448A-8761-B175E6A81A03}"/>
              </a:ext>
            </a:extLst>
          </p:cNvPr>
          <p:cNvSpPr>
            <a:spLocks noGrp="1"/>
          </p:cNvSpPr>
          <p:nvPr/>
        </p:nvSpPr>
        <p:spPr>
          <a:xfrm>
            <a:off x="10123468" y="1228725"/>
            <a:ext cx="1687513" cy="5295900"/>
          </a:xfrm>
          <a:prstGeom prst="rect">
            <a:avLst/>
          </a:prstGeom>
          <a:solidFill>
            <a:srgbClr val="AF0E58"/>
          </a:solidFill>
          <a:ln w="0">
            <a:noFill/>
            <a:prstDash val="solid"/>
          </a:ln>
        </p:spPr>
        <p:txBody>
          <a:bodyPr/>
          <a:lstStyle/>
          <a:p>
            <a:endParaRPr lang="en-GB"/>
          </a:p>
        </p:txBody>
      </p:sp>
      <p:sp>
        <p:nvSpPr>
          <p:cNvPr id="4" name="Rectangle 3">
            <a:extLst>
              <a:ext uri="{FF2B5EF4-FFF2-40B4-BE49-F238E27FC236}">
                <a16:creationId xmlns:a16="http://schemas.microsoft.com/office/drawing/2014/main" id="{FB2B3D2B-7577-421A-91DE-2DBD0103E507}"/>
              </a:ext>
            </a:extLst>
          </p:cNvPr>
          <p:cNvSpPr>
            <a:spLocks noGrp="1"/>
          </p:cNvSpPr>
          <p:nvPr/>
        </p:nvSpPr>
        <p:spPr>
          <a:xfrm>
            <a:off x="10071874" y="1619929"/>
            <a:ext cx="1790700" cy="704850"/>
          </a:xfrm>
          <a:prstGeom prst="rect">
            <a:avLst/>
          </a:prstGeom>
          <a:noFill/>
          <a:ln w="0">
            <a:noFill/>
            <a:prstDash val="solid"/>
          </a:ln>
        </p:spPr>
        <p:txBody>
          <a:bodyPr anchor="t">
            <a:normAutofit/>
          </a:bodyPr>
          <a:lstStyle/>
          <a:p>
            <a:pPr algn="ctr">
              <a:defRPr sz="3900" b="1" i="0">
                <a:solidFill>
                  <a:srgbClr val="F4BE40"/>
                </a:solidFill>
                <a:latin typeface="Arial"/>
                <a:ea typeface="Arial"/>
                <a:cs typeface="Arial"/>
              </a:defRPr>
            </a:pPr>
            <a:r>
              <a:rPr sz="3900" b="1" i="0">
                <a:solidFill>
                  <a:srgbClr val="F4BE40"/>
                </a:solidFill>
                <a:latin typeface="Arial"/>
                <a:ea typeface="Arial"/>
                <a:cs typeface="Arial"/>
              </a:rPr>
              <a:t>380+</a:t>
            </a:r>
          </a:p>
        </p:txBody>
      </p:sp>
      <p:sp>
        <p:nvSpPr>
          <p:cNvPr id="5" name="Rectangle 4">
            <a:extLst>
              <a:ext uri="{FF2B5EF4-FFF2-40B4-BE49-F238E27FC236}">
                <a16:creationId xmlns:a16="http://schemas.microsoft.com/office/drawing/2014/main" id="{1A2FB371-77FC-482B-8BBA-0D521C71A74A}"/>
              </a:ext>
            </a:extLst>
          </p:cNvPr>
          <p:cNvSpPr>
            <a:spLocks noGrp="1"/>
          </p:cNvSpPr>
          <p:nvPr/>
        </p:nvSpPr>
        <p:spPr>
          <a:xfrm>
            <a:off x="10109974" y="2620054"/>
            <a:ext cx="1714500" cy="1047750"/>
          </a:xfrm>
          <a:prstGeom prst="rect">
            <a:avLst/>
          </a:prstGeom>
          <a:noFill/>
          <a:ln w="0">
            <a:noFill/>
            <a:prstDash val="solid"/>
          </a:ln>
        </p:spPr>
        <p:txBody>
          <a:bodyPr anchor="t">
            <a:normAutofit fontScale="82530" lnSpcReduction="20000"/>
          </a:bodyPr>
          <a:lstStyle/>
          <a:p>
            <a:pPr algn="ctr">
              <a:defRPr sz="1650" b="1" i="0">
                <a:solidFill>
                  <a:srgbClr val="FFFFFF"/>
                </a:solidFill>
                <a:latin typeface="Arial"/>
                <a:ea typeface="Arial"/>
                <a:cs typeface="Arial"/>
              </a:defRPr>
            </a:pPr>
            <a:r>
              <a:rPr lang="nl-NL" sz="1650" b="1">
                <a:solidFill>
                  <a:srgbClr val="FFFFFF"/>
                </a:solidFill>
                <a:latin typeface="Arial"/>
                <a:ea typeface="Arial"/>
                <a:cs typeface="Arial"/>
              </a:rPr>
              <a:t>E</a:t>
            </a:r>
            <a:r>
              <a:rPr sz="1650" b="1" i="0">
                <a:solidFill>
                  <a:srgbClr val="FFFFFF"/>
                </a:solidFill>
                <a:latin typeface="Arial"/>
                <a:ea typeface="Arial"/>
                <a:cs typeface="Arial"/>
              </a:rPr>
              <a:t>vents and activities recorded worldwide</a:t>
            </a:r>
          </a:p>
          <a:p>
            <a:pPr algn="ctr">
              <a:defRPr sz="1650" b="1" i="0">
                <a:solidFill>
                  <a:srgbClr val="FFFFFF"/>
                </a:solidFill>
                <a:latin typeface="Arial"/>
                <a:ea typeface="Arial"/>
                <a:cs typeface="Arial"/>
              </a:defRPr>
            </a:pPr>
            <a:r>
              <a:rPr sz="1650" b="1" i="0">
                <a:solidFill>
                  <a:srgbClr val="FFFFFF"/>
                </a:solidFill>
                <a:latin typeface="Arial"/>
                <a:ea typeface="Arial"/>
                <a:cs typeface="Arial"/>
              </a:rPr>
              <a:t>and still counting</a:t>
            </a:r>
          </a:p>
        </p:txBody>
      </p:sp>
      <p:sp>
        <p:nvSpPr>
          <p:cNvPr id="6" name="Rectangle 5">
            <a:extLst>
              <a:ext uri="{FF2B5EF4-FFF2-40B4-BE49-F238E27FC236}">
                <a16:creationId xmlns:a16="http://schemas.microsoft.com/office/drawing/2014/main" id="{E38A3281-BF77-417C-8DBC-9E23FBA87C26}"/>
              </a:ext>
            </a:extLst>
          </p:cNvPr>
          <p:cNvSpPr>
            <a:spLocks noGrp="1"/>
          </p:cNvSpPr>
          <p:nvPr/>
        </p:nvSpPr>
        <p:spPr>
          <a:xfrm>
            <a:off x="10109974" y="4577441"/>
            <a:ext cx="1714500" cy="1123950"/>
          </a:xfrm>
          <a:prstGeom prst="rect">
            <a:avLst/>
          </a:prstGeom>
          <a:noFill/>
          <a:ln w="0">
            <a:noFill/>
            <a:prstDash val="solid"/>
          </a:ln>
        </p:spPr>
        <p:txBody>
          <a:bodyPr anchor="ctr">
            <a:normAutofit fontScale="85237" lnSpcReduction="20000"/>
          </a:bodyPr>
          <a:lstStyle/>
          <a:p>
            <a:pPr algn="ctr">
              <a:defRPr sz="1500" b="1" i="0">
                <a:solidFill>
                  <a:srgbClr val="FFFFFF"/>
                </a:solidFill>
                <a:latin typeface="Arial"/>
                <a:ea typeface="Arial"/>
                <a:cs typeface="Arial"/>
              </a:defRPr>
            </a:pPr>
            <a:r>
              <a:rPr sz="1500" b="1" i="0">
                <a:solidFill>
                  <a:srgbClr val="FFFFFF"/>
                </a:solidFill>
                <a:latin typeface="Arial"/>
                <a:ea typeface="Arial"/>
                <a:cs typeface="Arial"/>
              </a:rPr>
              <a:t>A shared platform for locally grounded advocacy with a collective global voice</a:t>
            </a:r>
          </a:p>
        </p:txBody>
      </p:sp>
      <p:sp>
        <p:nvSpPr>
          <p:cNvPr id="11" name="Rectangle 10">
            <a:extLst>
              <a:ext uri="{FF2B5EF4-FFF2-40B4-BE49-F238E27FC236}">
                <a16:creationId xmlns:a16="http://schemas.microsoft.com/office/drawing/2014/main" id="{A0DA8112-08A0-4807-97D5-F50116AC4C87}"/>
              </a:ext>
            </a:extLst>
          </p:cNvPr>
          <p:cNvSpPr>
            <a:spLocks noGrp="1"/>
          </p:cNvSpPr>
          <p:nvPr/>
        </p:nvSpPr>
        <p:spPr>
          <a:xfrm>
            <a:off x="685800" y="6819900"/>
            <a:ext cx="4953000" cy="190500"/>
          </a:xfrm>
          <a:prstGeom prst="rect">
            <a:avLst/>
          </a:prstGeom>
          <a:noFill/>
          <a:ln w="0">
            <a:noFill/>
            <a:prstDash val="solid"/>
          </a:ln>
        </p:spPr>
        <p:txBody>
          <a:bodyPr anchor="ctr">
            <a:normAutofit fontScale="87222" lnSpcReduction="20000"/>
          </a:bodyPr>
          <a:lstStyle/>
          <a:p>
            <a:pPr algn="l">
              <a:defRPr sz="900" b="0" i="0">
                <a:solidFill>
                  <a:srgbClr val="777777"/>
                </a:solidFill>
                <a:latin typeface="Arial"/>
                <a:ea typeface="Arial"/>
                <a:cs typeface="Arial"/>
              </a:defRPr>
            </a:pPr>
            <a:r>
              <a:rPr sz="900" b="0" i="0">
                <a:solidFill>
                  <a:srgbClr val="777777"/>
                </a:solidFill>
                <a:latin typeface="Arial"/>
                <a:ea typeface="Arial"/>
                <a:cs typeface="Arial"/>
              </a:rPr>
              <a:t>2026 Global Week for Action Impact Report</a:t>
            </a:r>
          </a:p>
        </p:txBody>
      </p:sp>
      <p:sp>
        <p:nvSpPr>
          <p:cNvPr id="12" name="Rectangle 11">
            <a:extLst>
              <a:ext uri="{FF2B5EF4-FFF2-40B4-BE49-F238E27FC236}">
                <a16:creationId xmlns:a16="http://schemas.microsoft.com/office/drawing/2014/main" id="{3A9458C3-F702-4620-86B5-44A1B69B6500}"/>
              </a:ext>
            </a:extLst>
          </p:cNvPr>
          <p:cNvSpPr>
            <a:spLocks noGrp="1"/>
          </p:cNvSpPr>
          <p:nvPr/>
        </p:nvSpPr>
        <p:spPr>
          <a:xfrm>
            <a:off x="11191875" y="6819900"/>
            <a:ext cx="304800" cy="190500"/>
          </a:xfrm>
          <a:prstGeom prst="rect">
            <a:avLst/>
          </a:prstGeom>
          <a:noFill/>
          <a:ln w="0">
            <a:noFill/>
            <a:prstDash val="solid"/>
          </a:ln>
        </p:spPr>
        <p:txBody>
          <a:bodyPr anchor="ctr">
            <a:normAutofit fontScale="87222" lnSpcReduction="20000"/>
          </a:bodyPr>
          <a:lstStyle/>
          <a:p>
            <a:pPr algn="r">
              <a:defRPr sz="900" b="0" i="0">
                <a:solidFill>
                  <a:srgbClr val="777777"/>
                </a:solidFill>
                <a:latin typeface="Arial"/>
                <a:ea typeface="Arial"/>
                <a:cs typeface="Arial"/>
              </a:defRPr>
            </a:pPr>
            <a:r>
              <a:rPr sz="900" b="0" i="0">
                <a:solidFill>
                  <a:srgbClr val="777777"/>
                </a:solidFill>
                <a:latin typeface="Arial"/>
                <a:ea typeface="Arial"/>
                <a:cs typeface="Arial"/>
              </a:rPr>
              <a:t>1</a:t>
            </a:r>
            <a:r>
              <a:rPr lang="es-ES" sz="900" b="0" i="0">
                <a:solidFill>
                  <a:srgbClr val="777777"/>
                </a:solidFill>
                <a:latin typeface="Arial"/>
                <a:ea typeface="Arial"/>
                <a:cs typeface="Arial"/>
              </a:rPr>
              <a:t>8</a:t>
            </a:r>
            <a:endParaRPr sz="900" b="0" i="0">
              <a:solidFill>
                <a:srgbClr val="777777"/>
              </a:solidFill>
              <a:latin typeface="Arial"/>
              <a:ea typeface="Arial"/>
              <a:cs typeface="Arial"/>
            </a:endParaRPr>
          </a:p>
        </p:txBody>
      </p:sp>
      <p:sp>
        <p:nvSpPr>
          <p:cNvPr id="8" name="Rectangle 7">
            <a:extLst>
              <a:ext uri="{FF2B5EF4-FFF2-40B4-BE49-F238E27FC236}">
                <a16:creationId xmlns:a16="http://schemas.microsoft.com/office/drawing/2014/main" id="{8EE065C7-AAD4-9450-37A8-51CA31D61B88}"/>
              </a:ext>
            </a:extLst>
          </p:cNvPr>
          <p:cNvSpPr/>
          <p:nvPr/>
        </p:nvSpPr>
        <p:spPr>
          <a:xfrm>
            <a:off x="0" y="0"/>
            <a:ext cx="12192000" cy="7200900"/>
          </a:xfrm>
          <a:prstGeom prst="rect">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E1286DB5-ED36-E9C3-FCA5-23D8752DB46F}"/>
              </a:ext>
            </a:extLst>
          </p:cNvPr>
          <p:cNvSpPr>
            <a:spLocks noGrp="1"/>
          </p:cNvSpPr>
          <p:nvPr/>
        </p:nvSpPr>
        <p:spPr>
          <a:xfrm>
            <a:off x="760862" y="979248"/>
            <a:ext cx="10820400" cy="47625"/>
          </a:xfrm>
          <a:prstGeom prst="rect">
            <a:avLst/>
          </a:prstGeom>
          <a:solidFill>
            <a:srgbClr val="AF0E58"/>
          </a:solidFill>
          <a:ln w="0">
            <a:noFill/>
            <a:prstDash val="solid"/>
          </a:ln>
        </p:spPr>
        <p:txBody>
          <a:bodyPr/>
          <a:lstStyle/>
          <a:p>
            <a:endParaRPr lang="en-GB"/>
          </a:p>
        </p:txBody>
      </p:sp>
      <p:pic>
        <p:nvPicPr>
          <p:cNvPr id="15" name="Picture 14">
            <a:extLst>
              <a:ext uri="{FF2B5EF4-FFF2-40B4-BE49-F238E27FC236}">
                <a16:creationId xmlns:a16="http://schemas.microsoft.com/office/drawing/2014/main" id="{78730B5E-6965-8ABE-DF34-691E3388DB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68175" y="3871695"/>
            <a:ext cx="2977715" cy="2842272"/>
          </a:xfrm>
          <a:prstGeom prst="rect">
            <a:avLst/>
          </a:prstGeom>
        </p:spPr>
      </p:pic>
      <p:pic>
        <p:nvPicPr>
          <p:cNvPr id="20" name="Picture 19">
            <a:extLst>
              <a:ext uri="{FF2B5EF4-FFF2-40B4-BE49-F238E27FC236}">
                <a16:creationId xmlns:a16="http://schemas.microsoft.com/office/drawing/2014/main" id="{E555FCB1-43DB-5F52-BD7E-62F34085B92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12236" y="3871066"/>
            <a:ext cx="2010235" cy="2653709"/>
          </a:xfrm>
          <a:prstGeom prst="rect">
            <a:avLst/>
          </a:prstGeom>
        </p:spPr>
      </p:pic>
    </p:spTree>
    <p:extLst>
      <p:ext uri="{BB962C8B-B14F-4D97-AF65-F5344CB8AC3E}">
        <p14:creationId xmlns:p14="http://schemas.microsoft.com/office/powerpoint/2010/main" val="1314868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slide-title">
            <a:extLst>
              <a:ext uri="{FF2B5EF4-FFF2-40B4-BE49-F238E27FC236}">
                <a16:creationId xmlns:a16="http://schemas.microsoft.com/office/drawing/2014/main" id="{896EB347-6071-478B-AF67-D782AB01BE6B}"/>
              </a:ext>
            </a:extLst>
          </p:cNvPr>
          <p:cNvSpPr>
            <a:spLocks noGrp="1"/>
          </p:cNvSpPr>
          <p:nvPr/>
        </p:nvSpPr>
        <p:spPr>
          <a:xfrm>
            <a:off x="685800" y="438150"/>
            <a:ext cx="10820400" cy="590550"/>
          </a:xfrm>
          <a:prstGeom prst="rect">
            <a:avLst/>
          </a:prstGeom>
          <a:noFill/>
          <a:ln w="0">
            <a:noFill/>
            <a:prstDash val="solid"/>
          </a:ln>
        </p:spPr>
        <p:txBody>
          <a:bodyPr anchor="t">
            <a:normAutofit/>
          </a:bodyPr>
          <a:lstStyle/>
          <a:p>
            <a:pPr algn="l">
              <a:defRPr sz="2850" b="1" i="0">
                <a:solidFill>
                  <a:srgbClr val="111111"/>
                </a:solidFill>
                <a:latin typeface="Arial"/>
                <a:ea typeface="Arial"/>
                <a:cs typeface="Arial"/>
              </a:defRPr>
            </a:pPr>
            <a:r>
              <a:rPr sz="2850" b="1" i="0">
                <a:solidFill>
                  <a:srgbClr val="111111"/>
                </a:solidFill>
                <a:latin typeface="Arial"/>
                <a:ea typeface="Arial"/>
                <a:cs typeface="Arial"/>
              </a:rPr>
              <a:t>STORYTELLING ASSETS</a:t>
            </a:r>
          </a:p>
        </p:txBody>
      </p:sp>
      <p:sp>
        <p:nvSpPr>
          <p:cNvPr id="2" name="Rectangle 1">
            <a:extLst>
              <a:ext uri="{FF2B5EF4-FFF2-40B4-BE49-F238E27FC236}">
                <a16:creationId xmlns:a16="http://schemas.microsoft.com/office/drawing/2014/main" id="{3CED235B-0467-4D07-B455-7298CF9C1672}"/>
              </a:ext>
            </a:extLst>
          </p:cNvPr>
          <p:cNvSpPr>
            <a:spLocks noGrp="1"/>
          </p:cNvSpPr>
          <p:nvPr/>
        </p:nvSpPr>
        <p:spPr>
          <a:xfrm>
            <a:off x="685800" y="1009650"/>
            <a:ext cx="8096250" cy="400050"/>
          </a:xfrm>
          <a:prstGeom prst="rect">
            <a:avLst/>
          </a:prstGeom>
          <a:noFill/>
          <a:ln w="0">
            <a:noFill/>
            <a:prstDash val="solid"/>
          </a:ln>
        </p:spPr>
        <p:txBody>
          <a:bodyPr anchor="t">
            <a:normAutofit fontScale="93103"/>
          </a:bodyPr>
          <a:lstStyle/>
          <a:p>
            <a:pPr algn="l">
              <a:defRPr sz="2175" b="1" i="0">
                <a:solidFill>
                  <a:srgbClr val="AF0E58"/>
                </a:solidFill>
                <a:latin typeface="Arial"/>
                <a:ea typeface="Arial"/>
                <a:cs typeface="Arial"/>
              </a:defRPr>
            </a:pPr>
            <a:r>
              <a:rPr sz="2175" b="1" i="0">
                <a:solidFill>
                  <a:srgbClr val="AF0E58"/>
                </a:solidFill>
                <a:latin typeface="Arial"/>
                <a:ea typeface="Arial"/>
                <a:cs typeface="Arial"/>
              </a:rPr>
              <a:t>Stories, evidence and tools for action</a:t>
            </a:r>
          </a:p>
        </p:txBody>
      </p:sp>
      <p:sp>
        <p:nvSpPr>
          <p:cNvPr id="3" name="Rectangle 2">
            <a:extLst>
              <a:ext uri="{FF2B5EF4-FFF2-40B4-BE49-F238E27FC236}">
                <a16:creationId xmlns:a16="http://schemas.microsoft.com/office/drawing/2014/main" id="{EB4B8E01-4B6E-4F85-BBF9-6FA0E81295DC}"/>
              </a:ext>
            </a:extLst>
          </p:cNvPr>
          <p:cNvSpPr>
            <a:spLocks noGrp="1"/>
          </p:cNvSpPr>
          <p:nvPr/>
        </p:nvSpPr>
        <p:spPr>
          <a:xfrm>
            <a:off x="685800" y="1692250"/>
            <a:ext cx="4857750" cy="2762250"/>
          </a:xfrm>
          <a:prstGeom prst="rect">
            <a:avLst/>
          </a:prstGeom>
          <a:noFill/>
          <a:ln w="0">
            <a:noFill/>
            <a:prstDash val="solid"/>
          </a:ln>
        </p:spPr>
        <p:txBody>
          <a:bodyPr lIns="91440" tIns="45720" rIns="91440" bIns="45720" anchor="t">
            <a:normAutofit fontScale="95683"/>
          </a:bodyPr>
          <a:lstStyle/>
          <a:p>
            <a:pPr>
              <a:defRPr sz="1575" b="0" i="0">
                <a:solidFill>
                  <a:srgbClr val="111111"/>
                </a:solidFill>
                <a:latin typeface="Arial"/>
                <a:ea typeface="Arial"/>
                <a:cs typeface="Arial"/>
              </a:defRPr>
            </a:pPr>
            <a:r>
              <a:rPr lang="en-US" sz="1500" b="0" i="0">
                <a:solidFill>
                  <a:srgbClr val="111111"/>
                </a:solidFill>
                <a:latin typeface="Calibri"/>
                <a:ea typeface="Calibri"/>
                <a:cs typeface="Calibri"/>
              </a:rPr>
              <a:t>The 2026 campaign brought together stories, policy evidence and practical tools to help move the conversation from commitment to implementation. </a:t>
            </a:r>
            <a:endParaRPr lang="en-US"/>
          </a:p>
          <a:p>
            <a:pPr>
              <a:defRPr sz="1575" b="0" i="0">
                <a:solidFill>
                  <a:srgbClr val="111111"/>
                </a:solidFill>
                <a:latin typeface="Arial"/>
                <a:ea typeface="Arial"/>
                <a:cs typeface="Arial"/>
              </a:defRPr>
            </a:pPr>
            <a:endParaRPr lang="en-US" sz="1500">
              <a:solidFill>
                <a:srgbClr val="111111"/>
              </a:solidFill>
              <a:latin typeface="Calibri"/>
              <a:ea typeface="Calibri"/>
              <a:cs typeface="Calibri"/>
            </a:endParaRPr>
          </a:p>
          <a:p>
            <a:pPr algn="l">
              <a:defRPr sz="1575" b="0" i="0">
                <a:solidFill>
                  <a:srgbClr val="111111"/>
                </a:solidFill>
                <a:latin typeface="Arial"/>
                <a:ea typeface="Arial"/>
                <a:cs typeface="Arial"/>
              </a:defRPr>
            </a:pPr>
            <a:r>
              <a:rPr lang="en-US" sz="1500" b="0" i="0">
                <a:solidFill>
                  <a:srgbClr val="111111"/>
                </a:solidFill>
                <a:latin typeface="Calibri"/>
                <a:ea typeface="Calibri"/>
                <a:cs typeface="Calibri"/>
              </a:rPr>
              <a:t>The content gave advocates a common foundation while leaving room to adapt messages to their own priorities, audiences and national contexts.</a:t>
            </a:r>
            <a:endParaRPr lang="en-US" sz="1550"/>
          </a:p>
          <a:p>
            <a:pPr algn="l">
              <a:defRPr sz="1575" b="0" i="0">
                <a:solidFill>
                  <a:srgbClr val="111111"/>
                </a:solidFill>
                <a:latin typeface="Arial"/>
                <a:ea typeface="Arial"/>
                <a:cs typeface="Arial"/>
              </a:defRPr>
            </a:pPr>
            <a:endParaRPr lang="en-US" sz="1400" b="0" i="0">
              <a:solidFill>
                <a:srgbClr val="111111"/>
              </a:solidFill>
              <a:latin typeface="Calibri"/>
              <a:ea typeface="Calibri"/>
              <a:cs typeface="Calibri"/>
            </a:endParaRPr>
          </a:p>
        </p:txBody>
      </p:sp>
      <p:sp>
        <p:nvSpPr>
          <p:cNvPr id="9" name="Rectangle 8">
            <a:extLst>
              <a:ext uri="{FF2B5EF4-FFF2-40B4-BE49-F238E27FC236}">
                <a16:creationId xmlns:a16="http://schemas.microsoft.com/office/drawing/2014/main" id="{8A57BD6D-DC4C-4948-AEDF-3389E58C4972}"/>
              </a:ext>
            </a:extLst>
          </p:cNvPr>
          <p:cNvSpPr>
            <a:spLocks noGrp="1"/>
          </p:cNvSpPr>
          <p:nvPr/>
        </p:nvSpPr>
        <p:spPr>
          <a:xfrm>
            <a:off x="1028700" y="5124450"/>
            <a:ext cx="10134600" cy="590550"/>
          </a:xfrm>
          <a:prstGeom prst="rect">
            <a:avLst/>
          </a:prstGeom>
          <a:noFill/>
          <a:ln w="0">
            <a:noFill/>
            <a:prstDash val="solid"/>
          </a:ln>
        </p:spPr>
        <p:txBody>
          <a:bodyPr anchor="ctr">
            <a:normAutofit fontScale="92454" lnSpcReduction="20000"/>
          </a:bodyPr>
          <a:lstStyle/>
          <a:p>
            <a:pPr algn="ctr">
              <a:defRPr sz="2025" b="1" i="0">
                <a:solidFill>
                  <a:srgbClr val="FFFFFF"/>
                </a:solidFill>
                <a:latin typeface="Arial"/>
                <a:ea typeface="Arial"/>
                <a:cs typeface="Arial"/>
              </a:defRPr>
            </a:pPr>
            <a:r>
              <a:rPr sz="2025" b="1" i="0">
                <a:solidFill>
                  <a:srgbClr val="FFFFFF"/>
                </a:solidFill>
                <a:latin typeface="Arial"/>
                <a:ea typeface="Arial"/>
                <a:cs typeface="Arial"/>
              </a:rPr>
              <a:t>Use the following pages to showcase the strongest examples rather than every asset produced.</a:t>
            </a:r>
          </a:p>
        </p:txBody>
      </p:sp>
      <p:sp>
        <p:nvSpPr>
          <p:cNvPr id="10" name="Rectangle 9">
            <a:extLst>
              <a:ext uri="{FF2B5EF4-FFF2-40B4-BE49-F238E27FC236}">
                <a16:creationId xmlns:a16="http://schemas.microsoft.com/office/drawing/2014/main" id="{B3A09FF1-B1FD-49A9-9E20-1258FE2E023C}"/>
              </a:ext>
            </a:extLst>
          </p:cNvPr>
          <p:cNvSpPr>
            <a:spLocks noGrp="1"/>
          </p:cNvSpPr>
          <p:nvPr/>
        </p:nvSpPr>
        <p:spPr>
          <a:xfrm>
            <a:off x="685800" y="6819900"/>
            <a:ext cx="4953000" cy="190500"/>
          </a:xfrm>
          <a:prstGeom prst="rect">
            <a:avLst/>
          </a:prstGeom>
          <a:noFill/>
          <a:ln w="0">
            <a:noFill/>
            <a:prstDash val="solid"/>
          </a:ln>
        </p:spPr>
        <p:txBody>
          <a:bodyPr anchor="ctr">
            <a:normAutofit fontScale="87222" lnSpcReduction="20000"/>
          </a:bodyPr>
          <a:lstStyle/>
          <a:p>
            <a:pPr algn="l">
              <a:defRPr sz="900" b="0" i="0">
                <a:solidFill>
                  <a:srgbClr val="777777"/>
                </a:solidFill>
                <a:latin typeface="Arial"/>
                <a:ea typeface="Arial"/>
                <a:cs typeface="Arial"/>
              </a:defRPr>
            </a:pPr>
            <a:r>
              <a:rPr sz="900" b="0" i="0">
                <a:solidFill>
                  <a:srgbClr val="777777"/>
                </a:solidFill>
                <a:latin typeface="Arial"/>
                <a:ea typeface="Arial"/>
                <a:cs typeface="Arial"/>
              </a:rPr>
              <a:t>2026 Global Week for Action Impact Report</a:t>
            </a:r>
          </a:p>
        </p:txBody>
      </p:sp>
      <p:sp>
        <p:nvSpPr>
          <p:cNvPr id="11" name="Rectangle 10">
            <a:extLst>
              <a:ext uri="{FF2B5EF4-FFF2-40B4-BE49-F238E27FC236}">
                <a16:creationId xmlns:a16="http://schemas.microsoft.com/office/drawing/2014/main" id="{EE81CB06-7D66-4F88-915A-AC87533D5DE3}"/>
              </a:ext>
            </a:extLst>
          </p:cNvPr>
          <p:cNvSpPr>
            <a:spLocks noGrp="1"/>
          </p:cNvSpPr>
          <p:nvPr/>
        </p:nvSpPr>
        <p:spPr>
          <a:xfrm>
            <a:off x="11191875" y="6819900"/>
            <a:ext cx="304800" cy="190500"/>
          </a:xfrm>
          <a:prstGeom prst="rect">
            <a:avLst/>
          </a:prstGeom>
          <a:noFill/>
          <a:ln w="0">
            <a:noFill/>
            <a:prstDash val="solid"/>
          </a:ln>
        </p:spPr>
        <p:txBody>
          <a:bodyPr anchor="ctr">
            <a:normAutofit fontScale="87222" lnSpcReduction="20000"/>
          </a:bodyPr>
          <a:lstStyle/>
          <a:p>
            <a:pPr algn="r">
              <a:defRPr sz="900" b="0" i="0">
                <a:solidFill>
                  <a:srgbClr val="777777"/>
                </a:solidFill>
                <a:latin typeface="Arial"/>
                <a:ea typeface="Arial"/>
                <a:cs typeface="Arial"/>
              </a:defRPr>
            </a:pPr>
            <a:r>
              <a:rPr sz="900" b="0" i="0">
                <a:solidFill>
                  <a:srgbClr val="777777"/>
                </a:solidFill>
                <a:latin typeface="Arial"/>
                <a:ea typeface="Arial"/>
                <a:cs typeface="Arial"/>
              </a:rPr>
              <a:t>1</a:t>
            </a:r>
            <a:r>
              <a:rPr lang="es-ES" sz="900" b="0" i="0">
                <a:solidFill>
                  <a:srgbClr val="777777"/>
                </a:solidFill>
                <a:latin typeface="Arial"/>
                <a:ea typeface="Arial"/>
                <a:cs typeface="Arial"/>
              </a:rPr>
              <a:t>9</a:t>
            </a:r>
            <a:endParaRPr sz="900" b="0" i="0">
              <a:solidFill>
                <a:srgbClr val="777777"/>
              </a:solidFill>
              <a:latin typeface="Arial"/>
              <a:ea typeface="Arial"/>
              <a:cs typeface="Arial"/>
            </a:endParaRPr>
          </a:p>
        </p:txBody>
      </p:sp>
      <p:pic>
        <p:nvPicPr>
          <p:cNvPr id="16" name="Picture 15">
            <a:extLst>
              <a:ext uri="{FF2B5EF4-FFF2-40B4-BE49-F238E27FC236}">
                <a16:creationId xmlns:a16="http://schemas.microsoft.com/office/drawing/2014/main" id="{BB53FB0F-3FFE-1AB8-C174-4ED735D8C833}"/>
              </a:ext>
            </a:extLst>
          </p:cNvPr>
          <p:cNvPicPr>
            <a:picLocks noChangeAspect="1"/>
          </p:cNvPicPr>
          <p:nvPr/>
        </p:nvPicPr>
        <p:blipFill>
          <a:blip r:embed="rId3"/>
          <a:stretch>
            <a:fillRect/>
          </a:stretch>
        </p:blipFill>
        <p:spPr>
          <a:xfrm>
            <a:off x="9391650" y="1551557"/>
            <a:ext cx="2286000" cy="4064000"/>
          </a:xfrm>
          <a:prstGeom prst="rect">
            <a:avLst/>
          </a:prstGeom>
        </p:spPr>
      </p:pic>
      <p:pic>
        <p:nvPicPr>
          <p:cNvPr id="17" name="Picture 16" descr="Image posted to instagram">
            <a:extLst>
              <a:ext uri="{FF2B5EF4-FFF2-40B4-BE49-F238E27FC236}">
                <a16:creationId xmlns:a16="http://schemas.microsoft.com/office/drawing/2014/main" id="{9DA26A5A-9D79-307A-C9E3-61239C933A6E}"/>
              </a:ext>
            </a:extLst>
          </p:cNvPr>
          <p:cNvPicPr>
            <a:picLocks noChangeAspect="1"/>
          </p:cNvPicPr>
          <p:nvPr/>
        </p:nvPicPr>
        <p:blipFill>
          <a:blip r:embed="rId4"/>
          <a:stretch>
            <a:fillRect/>
          </a:stretch>
        </p:blipFill>
        <p:spPr>
          <a:xfrm>
            <a:off x="5867328" y="1551557"/>
            <a:ext cx="3433798" cy="4064000"/>
          </a:xfrm>
          <a:prstGeom prst="rect">
            <a:avLst/>
          </a:prstGeom>
        </p:spPr>
        <p:style>
          <a:lnRef idx="1">
            <a:schemeClr val="accent5"/>
          </a:lnRef>
          <a:fillRef idx="3">
            <a:schemeClr val="accent5"/>
          </a:fillRef>
          <a:effectRef idx="2">
            <a:schemeClr val="accent5"/>
          </a:effectRef>
          <a:fontRef idx="minor">
            <a:schemeClr val="lt1"/>
          </a:fontRef>
        </p:style>
      </p:pic>
      <p:pic>
        <p:nvPicPr>
          <p:cNvPr id="21" name="Picture 20">
            <a:extLst>
              <a:ext uri="{FF2B5EF4-FFF2-40B4-BE49-F238E27FC236}">
                <a16:creationId xmlns:a16="http://schemas.microsoft.com/office/drawing/2014/main" id="{3B6258E8-BC35-F8A0-5116-0BF9A43975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20210" y="3509080"/>
            <a:ext cx="3433798" cy="2433780"/>
          </a:xfrm>
          <a:prstGeom prst="rect">
            <a:avLst/>
          </a:prstGeom>
        </p:spPr>
        <p:style>
          <a:lnRef idx="2">
            <a:schemeClr val="accent5">
              <a:shade val="15000"/>
            </a:schemeClr>
          </a:lnRef>
          <a:fillRef idx="1">
            <a:schemeClr val="accent5"/>
          </a:fillRef>
          <a:effectRef idx="0">
            <a:schemeClr val="accent5"/>
          </a:effectRef>
          <a:fontRef idx="minor">
            <a:schemeClr val="lt1"/>
          </a:fontRef>
        </p:style>
      </p:pic>
      <p:sp>
        <p:nvSpPr>
          <p:cNvPr id="4" name="Rectangle 3">
            <a:extLst>
              <a:ext uri="{FF2B5EF4-FFF2-40B4-BE49-F238E27FC236}">
                <a16:creationId xmlns:a16="http://schemas.microsoft.com/office/drawing/2014/main" id="{73EB38DA-7CC8-0856-19C5-581D997C4E0B}"/>
              </a:ext>
            </a:extLst>
          </p:cNvPr>
          <p:cNvSpPr/>
          <p:nvPr/>
        </p:nvSpPr>
        <p:spPr>
          <a:xfrm>
            <a:off x="0" y="0"/>
            <a:ext cx="12192000" cy="7200900"/>
          </a:xfrm>
          <a:prstGeom prst="rect">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548FAEBB-697D-5F89-9D72-A364F0BDEADE}"/>
              </a:ext>
            </a:extLst>
          </p:cNvPr>
          <p:cNvSpPr>
            <a:spLocks noGrp="1"/>
          </p:cNvSpPr>
          <p:nvPr/>
        </p:nvSpPr>
        <p:spPr>
          <a:xfrm>
            <a:off x="713486" y="1385887"/>
            <a:ext cx="10820400" cy="47625"/>
          </a:xfrm>
          <a:prstGeom prst="rect">
            <a:avLst/>
          </a:prstGeom>
          <a:solidFill>
            <a:srgbClr val="AF0E58"/>
          </a:solidFill>
          <a:ln w="0">
            <a:noFill/>
            <a:prstDash val="solid"/>
          </a:ln>
        </p:spPr>
        <p:txBody>
          <a:bodyPr/>
          <a:lstStyle/>
          <a:p>
            <a:endParaRPr lang="en-GB"/>
          </a:p>
        </p:txBody>
      </p:sp>
    </p:spTree>
    <p:extLst>
      <p:ext uri="{BB962C8B-B14F-4D97-AF65-F5344CB8AC3E}">
        <p14:creationId xmlns:p14="http://schemas.microsoft.com/office/powerpoint/2010/main" val="17818672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538F08DF-EA12-AC85-BF6C-7FDCF421E7FF}"/>
            </a:ext>
          </a:extLst>
        </p:cNvPr>
        <p:cNvGrpSpPr/>
        <p:nvPr/>
      </p:nvGrpSpPr>
      <p:grpSpPr>
        <a:xfrm>
          <a:off x="0" y="0"/>
          <a:ext cx="0" cy="0"/>
          <a:chOff x="0" y="0"/>
          <a:chExt cx="0" cy="0"/>
        </a:xfrm>
      </p:grpSpPr>
      <p:sp>
        <p:nvSpPr>
          <p:cNvPr id="12" name="slide-title">
            <a:extLst>
              <a:ext uri="{FF2B5EF4-FFF2-40B4-BE49-F238E27FC236}">
                <a16:creationId xmlns:a16="http://schemas.microsoft.com/office/drawing/2014/main" id="{9BA32BD3-4EDC-19C4-6B8B-03C332579EEB}"/>
              </a:ext>
            </a:extLst>
          </p:cNvPr>
          <p:cNvSpPr>
            <a:spLocks noGrp="1"/>
          </p:cNvSpPr>
          <p:nvPr/>
        </p:nvSpPr>
        <p:spPr>
          <a:xfrm>
            <a:off x="685800" y="438150"/>
            <a:ext cx="10820400" cy="590550"/>
          </a:xfrm>
          <a:prstGeom prst="rect">
            <a:avLst/>
          </a:prstGeom>
          <a:noFill/>
          <a:ln w="0">
            <a:noFill/>
            <a:prstDash val="solid"/>
          </a:ln>
        </p:spPr>
        <p:txBody>
          <a:bodyPr lIns="91440" tIns="45720" rIns="91440" bIns="45720" anchor="t">
            <a:normAutofit/>
          </a:bodyPr>
          <a:lstStyle/>
          <a:p>
            <a:pPr>
              <a:defRPr sz="2850" b="1" i="0">
                <a:solidFill>
                  <a:srgbClr val="111111"/>
                </a:solidFill>
                <a:latin typeface="Arial"/>
                <a:ea typeface="Arial"/>
                <a:cs typeface="Arial"/>
              </a:defRPr>
            </a:pPr>
            <a:r>
              <a:rPr lang="en-US" sz="2850" b="1">
                <a:solidFill>
                  <a:srgbClr val="111111"/>
                </a:solidFill>
                <a:latin typeface="Arial"/>
                <a:cs typeface="Arial"/>
              </a:rPr>
              <a:t>NCD DIARIES</a:t>
            </a:r>
            <a:endParaRPr lang="en-US"/>
          </a:p>
        </p:txBody>
      </p:sp>
      <p:sp>
        <p:nvSpPr>
          <p:cNvPr id="2" name="Rectangle 1">
            <a:extLst>
              <a:ext uri="{FF2B5EF4-FFF2-40B4-BE49-F238E27FC236}">
                <a16:creationId xmlns:a16="http://schemas.microsoft.com/office/drawing/2014/main" id="{80176110-BDD0-F2FE-7E4A-6271BB8D3E74}"/>
              </a:ext>
            </a:extLst>
          </p:cNvPr>
          <p:cNvSpPr>
            <a:spLocks noGrp="1"/>
          </p:cNvSpPr>
          <p:nvPr/>
        </p:nvSpPr>
        <p:spPr>
          <a:xfrm>
            <a:off x="685800" y="1009650"/>
            <a:ext cx="8096250" cy="400050"/>
          </a:xfrm>
          <a:prstGeom prst="rect">
            <a:avLst/>
          </a:prstGeom>
          <a:noFill/>
          <a:ln w="0">
            <a:noFill/>
            <a:prstDash val="solid"/>
          </a:ln>
        </p:spPr>
        <p:txBody>
          <a:bodyPr lIns="91440" tIns="45720" rIns="91440" bIns="45720" anchor="t">
            <a:normAutofit fontScale="93103"/>
          </a:bodyPr>
          <a:lstStyle/>
          <a:p>
            <a:pPr>
              <a:defRPr sz="2175" b="1" i="0">
                <a:solidFill>
                  <a:srgbClr val="AF0E58"/>
                </a:solidFill>
                <a:latin typeface="Arial"/>
                <a:ea typeface="Arial"/>
                <a:cs typeface="Arial"/>
              </a:defRPr>
            </a:pPr>
            <a:r>
              <a:rPr lang="en-US" sz="2150"/>
              <a:t>Young Voices in Focus</a:t>
            </a:r>
          </a:p>
        </p:txBody>
      </p:sp>
      <p:sp>
        <p:nvSpPr>
          <p:cNvPr id="3" name="Rectangle 2">
            <a:extLst>
              <a:ext uri="{FF2B5EF4-FFF2-40B4-BE49-F238E27FC236}">
                <a16:creationId xmlns:a16="http://schemas.microsoft.com/office/drawing/2014/main" id="{549FF24D-0D8C-96C4-0DDC-0B556190BA9A}"/>
              </a:ext>
            </a:extLst>
          </p:cNvPr>
          <p:cNvSpPr>
            <a:spLocks noGrp="1"/>
          </p:cNvSpPr>
          <p:nvPr/>
        </p:nvSpPr>
        <p:spPr>
          <a:xfrm>
            <a:off x="685800" y="1676400"/>
            <a:ext cx="4857750" cy="2762250"/>
          </a:xfrm>
          <a:prstGeom prst="rect">
            <a:avLst/>
          </a:prstGeom>
          <a:noFill/>
          <a:ln w="0">
            <a:noFill/>
            <a:prstDash val="solid"/>
          </a:ln>
        </p:spPr>
        <p:txBody>
          <a:bodyPr lIns="91440" tIns="45720" rIns="91440" bIns="45720" anchor="t">
            <a:noAutofit/>
          </a:bodyPr>
          <a:lstStyle/>
          <a:p>
            <a:pPr>
              <a:defRPr sz="1575" b="0" i="0">
                <a:solidFill>
                  <a:srgbClr val="111111"/>
                </a:solidFill>
                <a:latin typeface="Arial"/>
                <a:ea typeface="Arial"/>
                <a:cs typeface="Arial"/>
              </a:defRPr>
            </a:pPr>
            <a:r>
              <a:rPr lang="en-US" sz="1300">
                <a:solidFill>
                  <a:srgbClr val="111111"/>
                </a:solidFill>
                <a:latin typeface="Calibri"/>
                <a:ea typeface="Calibri"/>
                <a:cs typeface="Calibri"/>
              </a:rPr>
              <a:t>Launched during the 2026 Global Week for Action, the seventh NCD Diaries series, Young Voices in Focus, puts young people’s experiences of living with NCDs at the </a:t>
            </a:r>
            <a:r>
              <a:rPr lang="en-US" sz="1300" err="1">
                <a:solidFill>
                  <a:srgbClr val="111111"/>
                </a:solidFill>
                <a:latin typeface="Calibri"/>
                <a:ea typeface="Calibri"/>
                <a:cs typeface="Calibri"/>
              </a:rPr>
              <a:t>centre</a:t>
            </a:r>
            <a:r>
              <a:rPr lang="en-US" sz="1300">
                <a:solidFill>
                  <a:srgbClr val="111111"/>
                </a:solidFill>
                <a:latin typeface="Calibri"/>
                <a:ea typeface="Calibri"/>
                <a:cs typeface="Calibri"/>
              </a:rPr>
              <a:t> of the conversation.</a:t>
            </a:r>
            <a:endParaRPr lang="en-US" sz="1300"/>
          </a:p>
          <a:p>
            <a:pPr>
              <a:defRPr sz="1575" b="0" i="0">
                <a:solidFill>
                  <a:srgbClr val="111111"/>
                </a:solidFill>
                <a:latin typeface="Arial"/>
                <a:ea typeface="Arial"/>
                <a:cs typeface="Arial"/>
              </a:defRPr>
            </a:pPr>
            <a:endParaRPr lang="en-US" sz="1300">
              <a:solidFill>
                <a:srgbClr val="111111"/>
              </a:solidFill>
              <a:latin typeface="Calibri"/>
              <a:ea typeface="Calibri"/>
              <a:cs typeface="Calibri"/>
            </a:endParaRPr>
          </a:p>
          <a:p>
            <a:pPr>
              <a:defRPr sz="1575" b="0" i="0">
                <a:solidFill>
                  <a:srgbClr val="111111"/>
                </a:solidFill>
                <a:latin typeface="Arial"/>
                <a:ea typeface="Arial"/>
                <a:cs typeface="Arial"/>
              </a:defRPr>
            </a:pPr>
            <a:r>
              <a:rPr lang="en-US" sz="1300">
                <a:solidFill>
                  <a:srgbClr val="111111"/>
                </a:solidFill>
                <a:latin typeface="Calibri"/>
                <a:ea typeface="Calibri"/>
                <a:cs typeface="Calibri"/>
              </a:rPr>
              <a:t>Through written, visual and podcast diaries, advocates share the challenges they face and how these experiences have inspired them to advocate for change. Their stories bring attention to perspectives often missing from mainstream discussions on NCDs, highlighting the importance of involving young people in shaping the policies that affect their lives.</a:t>
            </a:r>
            <a:endParaRPr lang="en-US" sz="1300"/>
          </a:p>
          <a:p>
            <a:pPr>
              <a:defRPr sz="1575" b="0" i="0">
                <a:solidFill>
                  <a:srgbClr val="111111"/>
                </a:solidFill>
                <a:latin typeface="Arial"/>
                <a:ea typeface="Arial"/>
                <a:cs typeface="Arial"/>
              </a:defRPr>
            </a:pPr>
            <a:endParaRPr lang="en-US" sz="1300">
              <a:solidFill>
                <a:srgbClr val="111111"/>
              </a:solidFill>
              <a:latin typeface="Calibri"/>
              <a:ea typeface="Calibri"/>
              <a:cs typeface="Calibri"/>
            </a:endParaRPr>
          </a:p>
          <a:p>
            <a:pPr>
              <a:defRPr sz="1575" b="0" i="0">
                <a:solidFill>
                  <a:srgbClr val="111111"/>
                </a:solidFill>
                <a:latin typeface="Arial"/>
                <a:ea typeface="Arial"/>
                <a:cs typeface="Arial"/>
              </a:defRPr>
            </a:pPr>
            <a:r>
              <a:rPr lang="en-US" sz="1300">
                <a:solidFill>
                  <a:srgbClr val="111111"/>
                </a:solidFill>
                <a:latin typeface="Calibri"/>
                <a:ea typeface="Calibri"/>
                <a:cs typeface="Calibri"/>
              </a:rPr>
              <a:t>Among them is Deanna Gracia from Indonesia, who lives with Graves’ disease. Through her visual diary, she shares her experiences of living with an autoimmune condition and finding connection with others, using her story to raise awareness and support other young adults.</a:t>
            </a:r>
            <a:endParaRPr lang="en-US" sz="1300"/>
          </a:p>
        </p:txBody>
      </p:sp>
      <p:sp>
        <p:nvSpPr>
          <p:cNvPr id="10" name="Rectangle 9">
            <a:extLst>
              <a:ext uri="{FF2B5EF4-FFF2-40B4-BE49-F238E27FC236}">
                <a16:creationId xmlns:a16="http://schemas.microsoft.com/office/drawing/2014/main" id="{A97C8753-859A-8D64-0BA1-E6D37981FAEE}"/>
              </a:ext>
            </a:extLst>
          </p:cNvPr>
          <p:cNvSpPr>
            <a:spLocks noGrp="1"/>
          </p:cNvSpPr>
          <p:nvPr/>
        </p:nvSpPr>
        <p:spPr>
          <a:xfrm>
            <a:off x="685800" y="6819900"/>
            <a:ext cx="4953000" cy="190500"/>
          </a:xfrm>
          <a:prstGeom prst="rect">
            <a:avLst/>
          </a:prstGeom>
          <a:noFill/>
          <a:ln w="0">
            <a:noFill/>
            <a:prstDash val="solid"/>
          </a:ln>
        </p:spPr>
        <p:txBody>
          <a:bodyPr anchor="ctr">
            <a:normAutofit fontScale="87222" lnSpcReduction="20000"/>
          </a:bodyPr>
          <a:lstStyle/>
          <a:p>
            <a:pPr algn="l">
              <a:defRPr sz="900" b="0" i="0">
                <a:solidFill>
                  <a:srgbClr val="777777"/>
                </a:solidFill>
                <a:latin typeface="Arial"/>
                <a:ea typeface="Arial"/>
                <a:cs typeface="Arial"/>
              </a:defRPr>
            </a:pPr>
            <a:r>
              <a:rPr sz="900" b="0" i="0">
                <a:solidFill>
                  <a:srgbClr val="777777"/>
                </a:solidFill>
                <a:latin typeface="Arial"/>
                <a:ea typeface="Arial"/>
                <a:cs typeface="Arial"/>
              </a:rPr>
              <a:t>2026 Global Week for Action Impact Report</a:t>
            </a:r>
          </a:p>
        </p:txBody>
      </p:sp>
      <p:sp>
        <p:nvSpPr>
          <p:cNvPr id="11" name="Rectangle 10">
            <a:extLst>
              <a:ext uri="{FF2B5EF4-FFF2-40B4-BE49-F238E27FC236}">
                <a16:creationId xmlns:a16="http://schemas.microsoft.com/office/drawing/2014/main" id="{9C859D8A-6F10-1A9F-5D7C-7753596529CC}"/>
              </a:ext>
            </a:extLst>
          </p:cNvPr>
          <p:cNvSpPr>
            <a:spLocks noGrp="1"/>
          </p:cNvSpPr>
          <p:nvPr/>
        </p:nvSpPr>
        <p:spPr>
          <a:xfrm>
            <a:off x="11191875" y="6819900"/>
            <a:ext cx="304800" cy="190500"/>
          </a:xfrm>
          <a:prstGeom prst="rect">
            <a:avLst/>
          </a:prstGeom>
          <a:noFill/>
          <a:ln w="0">
            <a:noFill/>
            <a:prstDash val="solid"/>
          </a:ln>
        </p:spPr>
        <p:txBody>
          <a:bodyPr anchor="ctr">
            <a:normAutofit fontScale="87222" lnSpcReduction="20000"/>
          </a:bodyPr>
          <a:lstStyle/>
          <a:p>
            <a:pPr algn="r">
              <a:defRPr sz="900" b="0" i="0">
                <a:solidFill>
                  <a:srgbClr val="777777"/>
                </a:solidFill>
                <a:latin typeface="Arial"/>
                <a:ea typeface="Arial"/>
                <a:cs typeface="Arial"/>
              </a:defRPr>
            </a:pPr>
            <a:r>
              <a:rPr sz="900" b="0" i="0">
                <a:solidFill>
                  <a:srgbClr val="777777"/>
                </a:solidFill>
                <a:latin typeface="Arial"/>
                <a:ea typeface="Arial"/>
                <a:cs typeface="Arial"/>
              </a:rPr>
              <a:t>1</a:t>
            </a:r>
            <a:r>
              <a:rPr lang="es-ES" sz="900" b="0" i="0">
                <a:solidFill>
                  <a:srgbClr val="777777"/>
                </a:solidFill>
                <a:latin typeface="Arial"/>
                <a:ea typeface="Arial"/>
                <a:cs typeface="Arial"/>
              </a:rPr>
              <a:t>9</a:t>
            </a:r>
            <a:endParaRPr sz="900" b="0" i="0">
              <a:solidFill>
                <a:srgbClr val="777777"/>
              </a:solidFill>
              <a:latin typeface="Arial"/>
              <a:ea typeface="Arial"/>
              <a:cs typeface="Arial"/>
            </a:endParaRPr>
          </a:p>
        </p:txBody>
      </p:sp>
      <p:sp>
        <p:nvSpPr>
          <p:cNvPr id="4" name="Rectangle 3">
            <a:extLst>
              <a:ext uri="{FF2B5EF4-FFF2-40B4-BE49-F238E27FC236}">
                <a16:creationId xmlns:a16="http://schemas.microsoft.com/office/drawing/2014/main" id="{AA83F7A4-3152-2591-F6E0-082D00A65C64}"/>
              </a:ext>
            </a:extLst>
          </p:cNvPr>
          <p:cNvSpPr/>
          <p:nvPr/>
        </p:nvSpPr>
        <p:spPr>
          <a:xfrm>
            <a:off x="0" y="0"/>
            <a:ext cx="12192000" cy="7200900"/>
          </a:xfrm>
          <a:prstGeom prst="rect">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46EDB02A-2DE8-4F17-723D-459AD581E0EC}"/>
              </a:ext>
            </a:extLst>
          </p:cNvPr>
          <p:cNvSpPr>
            <a:spLocks noGrp="1"/>
          </p:cNvSpPr>
          <p:nvPr/>
        </p:nvSpPr>
        <p:spPr>
          <a:xfrm>
            <a:off x="713486" y="1385887"/>
            <a:ext cx="10820400" cy="47625"/>
          </a:xfrm>
          <a:prstGeom prst="rect">
            <a:avLst/>
          </a:prstGeom>
          <a:solidFill>
            <a:srgbClr val="AF0E58"/>
          </a:solidFill>
          <a:ln w="0">
            <a:noFill/>
            <a:prstDash val="solid"/>
          </a:ln>
        </p:spPr>
        <p:txBody>
          <a:bodyPr/>
          <a:lstStyle/>
          <a:p>
            <a:endParaRPr lang="en-GB"/>
          </a:p>
        </p:txBody>
      </p:sp>
      <p:sp>
        <p:nvSpPr>
          <p:cNvPr id="6" name="TextBox 5">
            <a:extLst>
              <a:ext uri="{FF2B5EF4-FFF2-40B4-BE49-F238E27FC236}">
                <a16:creationId xmlns:a16="http://schemas.microsoft.com/office/drawing/2014/main" id="{7C50097F-6446-4604-5DD9-8E5298B9EE64}"/>
              </a:ext>
            </a:extLst>
          </p:cNvPr>
          <p:cNvSpPr txBox="1"/>
          <p:nvPr/>
        </p:nvSpPr>
        <p:spPr>
          <a:xfrm>
            <a:off x="657413" y="4954174"/>
            <a:ext cx="4752717" cy="19697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r>
              <a:rPr lang="en-US" sz="1300" b="0" i="0">
                <a:solidFill>
                  <a:srgbClr val="000000"/>
                </a:solidFill>
                <a:latin typeface="Calibri"/>
                <a:ea typeface="Segoe UI"/>
                <a:cs typeface="Segoe UI"/>
              </a:rPr>
              <a:t>​</a:t>
            </a:r>
            <a:endParaRPr lang="en-US" sz="1300" b="0" i="1">
              <a:solidFill>
                <a:srgbClr val="891630"/>
              </a:solidFill>
              <a:latin typeface="Calibri"/>
              <a:ea typeface="Segoe UI"/>
              <a:cs typeface="Segoe UI"/>
            </a:endParaRPr>
          </a:p>
          <a:p>
            <a:pPr algn="l" rtl="0"/>
            <a:r>
              <a:rPr lang="en-US" sz="1300" b="1" i="1" u="none" strike="noStrike" baseline="0">
                <a:solidFill>
                  <a:srgbClr val="891630"/>
                </a:solidFill>
                <a:latin typeface="Calibri"/>
                <a:ea typeface="Segoe UI"/>
                <a:cs typeface="Segoe UI"/>
              </a:rPr>
              <a:t>“Living with a chronic disease as a young person is never easy, but I hope to raise awareness and support other young adults like me through these diary entries.”</a:t>
            </a:r>
            <a:r>
              <a:rPr lang="en-US" sz="1300" b="1" i="1">
                <a:solidFill>
                  <a:srgbClr val="891630"/>
                </a:solidFill>
                <a:latin typeface="Calibri"/>
                <a:ea typeface="Segoe UI"/>
                <a:cs typeface="Segoe UI"/>
              </a:rPr>
              <a:t>​</a:t>
            </a:r>
          </a:p>
          <a:p>
            <a:endParaRPr lang="en-US" sz="1300" b="1">
              <a:solidFill>
                <a:srgbClr val="891630"/>
              </a:solidFill>
              <a:latin typeface="Calibri"/>
              <a:ea typeface="Segoe UI"/>
              <a:cs typeface="Segoe UI"/>
            </a:endParaRPr>
          </a:p>
          <a:p>
            <a:pPr algn="l"/>
            <a:r>
              <a:rPr lang="en-US" sz="1300" b="1" u="none" strike="noStrike" baseline="0">
                <a:solidFill>
                  <a:srgbClr val="891630"/>
                </a:solidFill>
                <a:latin typeface="Calibri"/>
                <a:ea typeface="Segoe UI"/>
                <a:cs typeface="Segoe UI"/>
              </a:rPr>
              <a:t>Deanna Gracia, Indonesia</a:t>
            </a:r>
            <a:r>
              <a:rPr lang="en-US" sz="1300" b="1">
                <a:solidFill>
                  <a:srgbClr val="891630"/>
                </a:solidFill>
                <a:latin typeface="Calibri"/>
                <a:ea typeface="Segoe UI"/>
                <a:cs typeface="Segoe UI"/>
              </a:rPr>
              <a:t>​</a:t>
            </a:r>
            <a:endParaRPr lang="en-US"/>
          </a:p>
          <a:p>
            <a:pPr algn="l" rtl="0"/>
            <a:r>
              <a:rPr lang="en-US" sz="1300" b="1" u="none" strike="noStrike" baseline="0">
                <a:solidFill>
                  <a:srgbClr val="891630"/>
                </a:solidFill>
                <a:latin typeface="Calibri"/>
                <a:ea typeface="Segoe UI"/>
                <a:cs typeface="Segoe UI"/>
              </a:rPr>
              <a:t>Explore the Young Voices in Focus series.</a:t>
            </a:r>
            <a:r>
              <a:rPr lang="en-US" sz="1300" b="1">
                <a:solidFill>
                  <a:srgbClr val="891630"/>
                </a:solidFill>
                <a:latin typeface="Calibri"/>
                <a:ea typeface="Segoe UI"/>
                <a:cs typeface="Segoe UI"/>
              </a:rPr>
              <a:t>​</a:t>
            </a:r>
          </a:p>
          <a:p>
            <a:pPr algn="l" rtl="0"/>
            <a:r>
              <a:rPr lang="en-US" sz="1300" b="1" i="1">
                <a:solidFill>
                  <a:srgbClr val="000000"/>
                </a:solidFill>
                <a:latin typeface="Calibri"/>
                <a:ea typeface="Segoe UI"/>
                <a:cs typeface="Segoe UI"/>
              </a:rPr>
              <a:t>​</a:t>
            </a:r>
          </a:p>
          <a:p>
            <a:pPr algn="ctr"/>
            <a:endParaRPr lang="en-GB"/>
          </a:p>
        </p:txBody>
      </p:sp>
      <p:pic>
        <p:nvPicPr>
          <p:cNvPr id="7" name="Picture 6" descr="A person smiling for a selfie&#10;&#10;AI-generated content may be incorrect.">
            <a:extLst>
              <a:ext uri="{FF2B5EF4-FFF2-40B4-BE49-F238E27FC236}">
                <a16:creationId xmlns:a16="http://schemas.microsoft.com/office/drawing/2014/main" id="{5F889085-532A-071F-B17B-E51BBEA371AE}"/>
              </a:ext>
            </a:extLst>
          </p:cNvPr>
          <p:cNvPicPr>
            <a:picLocks noChangeAspect="1"/>
          </p:cNvPicPr>
          <p:nvPr/>
        </p:nvPicPr>
        <p:blipFill>
          <a:blip r:embed="rId3"/>
          <a:stretch>
            <a:fillRect/>
          </a:stretch>
        </p:blipFill>
        <p:spPr>
          <a:xfrm>
            <a:off x="5925536" y="1616496"/>
            <a:ext cx="2637553" cy="3524250"/>
          </a:xfrm>
          <a:prstGeom prst="rect">
            <a:avLst/>
          </a:prstGeom>
        </p:spPr>
      </p:pic>
      <p:pic>
        <p:nvPicPr>
          <p:cNvPr id="8" name="Picture 7" descr="A screenshot of a phone&#10;&#10;AI-generated content may be incorrect.">
            <a:extLst>
              <a:ext uri="{FF2B5EF4-FFF2-40B4-BE49-F238E27FC236}">
                <a16:creationId xmlns:a16="http://schemas.microsoft.com/office/drawing/2014/main" id="{7F6E1017-E7FC-0548-5A2F-8E8B0E5B3436}"/>
              </a:ext>
            </a:extLst>
          </p:cNvPr>
          <p:cNvPicPr>
            <a:picLocks noChangeAspect="1"/>
          </p:cNvPicPr>
          <p:nvPr/>
        </p:nvPicPr>
        <p:blipFill>
          <a:blip r:embed="rId4"/>
          <a:srcRect t="6635" r="264"/>
          <a:stretch>
            <a:fillRect/>
          </a:stretch>
        </p:blipFill>
        <p:spPr>
          <a:xfrm>
            <a:off x="8850553" y="2002145"/>
            <a:ext cx="2952044" cy="4618594"/>
          </a:xfrm>
          <a:prstGeom prst="rect">
            <a:avLst/>
          </a:prstGeom>
        </p:spPr>
      </p:pic>
    </p:spTree>
    <p:extLst>
      <p:ext uri="{BB962C8B-B14F-4D97-AF65-F5344CB8AC3E}">
        <p14:creationId xmlns:p14="http://schemas.microsoft.com/office/powerpoint/2010/main" val="16306833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slide-title">
            <a:extLst>
              <a:ext uri="{FF2B5EF4-FFF2-40B4-BE49-F238E27FC236}">
                <a16:creationId xmlns:a16="http://schemas.microsoft.com/office/drawing/2014/main" id="{56F45101-C5BF-4822-9161-5EAEFE2E420E}"/>
              </a:ext>
            </a:extLst>
          </p:cNvPr>
          <p:cNvSpPr>
            <a:spLocks noGrp="1"/>
          </p:cNvSpPr>
          <p:nvPr/>
        </p:nvSpPr>
        <p:spPr>
          <a:xfrm>
            <a:off x="685800" y="438150"/>
            <a:ext cx="10820400" cy="590550"/>
          </a:xfrm>
          <a:prstGeom prst="rect">
            <a:avLst/>
          </a:prstGeom>
          <a:noFill/>
          <a:ln w="0">
            <a:noFill/>
            <a:prstDash val="solid"/>
          </a:ln>
        </p:spPr>
        <p:txBody>
          <a:bodyPr anchor="t">
            <a:normAutofit/>
          </a:bodyPr>
          <a:lstStyle/>
          <a:p>
            <a:pPr algn="l">
              <a:defRPr sz="2850" b="1" i="0">
                <a:solidFill>
                  <a:srgbClr val="111111"/>
                </a:solidFill>
                <a:latin typeface="Arial"/>
                <a:ea typeface="Arial"/>
                <a:cs typeface="Arial"/>
              </a:defRPr>
            </a:pPr>
            <a:r>
              <a:rPr sz="2850" b="1" i="0">
                <a:solidFill>
                  <a:srgbClr val="111111"/>
                </a:solidFill>
                <a:latin typeface="Arial"/>
                <a:ea typeface="Arial"/>
                <a:cs typeface="Arial"/>
              </a:rPr>
              <a:t>BLOGS AND </a:t>
            </a:r>
            <a:r>
              <a:rPr lang="es-ES" sz="2850" b="1" i="0">
                <a:solidFill>
                  <a:srgbClr val="111111"/>
                </a:solidFill>
                <a:latin typeface="Arial"/>
                <a:ea typeface="Arial"/>
                <a:cs typeface="Arial"/>
              </a:rPr>
              <a:t>MULTIMEDIA CONTENT</a:t>
            </a:r>
            <a:endParaRPr sz="2850" b="1" i="0">
              <a:solidFill>
                <a:srgbClr val="111111"/>
              </a:solidFill>
              <a:latin typeface="Arial"/>
              <a:ea typeface="Arial"/>
              <a:cs typeface="Arial"/>
            </a:endParaRPr>
          </a:p>
        </p:txBody>
      </p:sp>
      <p:sp>
        <p:nvSpPr>
          <p:cNvPr id="2" name="Rectangle 1">
            <a:extLst>
              <a:ext uri="{FF2B5EF4-FFF2-40B4-BE49-F238E27FC236}">
                <a16:creationId xmlns:a16="http://schemas.microsoft.com/office/drawing/2014/main" id="{AAB7EEA8-1434-446F-9549-9EF411258B30}"/>
              </a:ext>
            </a:extLst>
          </p:cNvPr>
          <p:cNvSpPr>
            <a:spLocks noGrp="1"/>
          </p:cNvSpPr>
          <p:nvPr/>
        </p:nvSpPr>
        <p:spPr>
          <a:xfrm>
            <a:off x="685800" y="1314450"/>
            <a:ext cx="4953000" cy="1714500"/>
          </a:xfrm>
          <a:prstGeom prst="rect">
            <a:avLst/>
          </a:prstGeom>
          <a:noFill/>
          <a:ln w="0">
            <a:noFill/>
            <a:prstDash val="solid"/>
          </a:ln>
        </p:spPr>
        <p:txBody>
          <a:bodyPr lIns="91440" tIns="45720" rIns="91440" bIns="45720" anchor="t">
            <a:normAutofit/>
          </a:bodyPr>
          <a:lstStyle/>
          <a:p>
            <a:pPr algn="l">
              <a:defRPr sz="1425" b="0" i="0">
                <a:solidFill>
                  <a:srgbClr val="111111"/>
                </a:solidFill>
                <a:latin typeface="Arial"/>
                <a:ea typeface="Arial"/>
                <a:cs typeface="Arial"/>
              </a:defRPr>
            </a:pPr>
            <a:r>
              <a:rPr lang="en-US" sz="1400" b="0" i="0">
                <a:solidFill>
                  <a:srgbClr val="111111"/>
                </a:solidFill>
                <a:latin typeface="Calibri"/>
                <a:ea typeface="Calibri"/>
                <a:cs typeface="Calibri"/>
              </a:rPr>
              <a:t>Member and supporter-authored blogs brought expertise and experience from across the NCD community into the campaign. Contributors explored issues ranging from health taxes and investment in the health workforce to access to care, humanitarian settings and the leadership of young people.</a:t>
            </a:r>
          </a:p>
        </p:txBody>
      </p:sp>
      <p:sp>
        <p:nvSpPr>
          <p:cNvPr id="5" name="Rectangle 4">
            <a:extLst>
              <a:ext uri="{FF2B5EF4-FFF2-40B4-BE49-F238E27FC236}">
                <a16:creationId xmlns:a16="http://schemas.microsoft.com/office/drawing/2014/main" id="{D53101C9-B79B-4A26-ACB3-FF92BBF6185B}"/>
              </a:ext>
            </a:extLst>
          </p:cNvPr>
          <p:cNvSpPr>
            <a:spLocks noGrp="1"/>
          </p:cNvSpPr>
          <p:nvPr/>
        </p:nvSpPr>
        <p:spPr>
          <a:xfrm>
            <a:off x="3429000" y="3543300"/>
            <a:ext cx="2038350" cy="1981200"/>
          </a:xfrm>
          <a:prstGeom prst="rect">
            <a:avLst/>
          </a:prstGeom>
          <a:noFill/>
          <a:ln w="0">
            <a:noFill/>
            <a:prstDash val="solid"/>
          </a:ln>
        </p:spPr>
        <p:txBody>
          <a:bodyPr anchor="ctr">
            <a:normAutofit/>
          </a:bodyPr>
          <a:lstStyle/>
          <a:p>
            <a:pPr algn="ctr">
              <a:defRPr sz="1275" b="1" i="0">
                <a:solidFill>
                  <a:srgbClr val="AF0E58"/>
                </a:solidFill>
                <a:latin typeface="Arial"/>
                <a:ea typeface="Arial"/>
                <a:cs typeface="Arial"/>
              </a:defRPr>
            </a:pPr>
            <a:r>
              <a:rPr sz="1275" b="1" i="0">
                <a:solidFill>
                  <a:srgbClr val="AF0E58"/>
                </a:solidFill>
                <a:latin typeface="Arial"/>
                <a:ea typeface="Arial"/>
                <a:cs typeface="Arial"/>
              </a:rPr>
              <a:t>ADD SECOND</a:t>
            </a:r>
          </a:p>
          <a:p>
            <a:pPr algn="ctr">
              <a:defRPr sz="1275" b="1" i="0">
                <a:solidFill>
                  <a:srgbClr val="AF0E58"/>
                </a:solidFill>
                <a:latin typeface="Arial"/>
                <a:ea typeface="Arial"/>
                <a:cs typeface="Arial"/>
              </a:defRPr>
            </a:pPr>
            <a:r>
              <a:rPr sz="1275" b="1" i="0">
                <a:solidFill>
                  <a:srgbClr val="AF0E58"/>
                </a:solidFill>
                <a:latin typeface="Arial"/>
                <a:ea typeface="Arial"/>
                <a:cs typeface="Arial"/>
              </a:rPr>
              <a:t>MEMBER BLOG</a:t>
            </a:r>
          </a:p>
        </p:txBody>
      </p:sp>
      <p:sp>
        <p:nvSpPr>
          <p:cNvPr id="6" name="Rectangle 5">
            <a:extLst>
              <a:ext uri="{FF2B5EF4-FFF2-40B4-BE49-F238E27FC236}">
                <a16:creationId xmlns:a16="http://schemas.microsoft.com/office/drawing/2014/main" id="{98BC3DED-2E3D-497A-B496-BB7B258F23E8}"/>
              </a:ext>
            </a:extLst>
          </p:cNvPr>
          <p:cNvSpPr>
            <a:spLocks noGrp="1"/>
          </p:cNvSpPr>
          <p:nvPr/>
        </p:nvSpPr>
        <p:spPr>
          <a:xfrm>
            <a:off x="5949950" y="1441450"/>
            <a:ext cx="5543550" cy="4381500"/>
          </a:xfrm>
          <a:prstGeom prst="rect">
            <a:avLst/>
          </a:prstGeom>
          <a:solidFill>
            <a:srgbClr val="AF0E58"/>
          </a:solidFill>
          <a:ln w="0">
            <a:noFill/>
            <a:prstDash val="solid"/>
          </a:ln>
        </p:spPr>
        <p:txBody>
          <a:bodyPr/>
          <a:lstStyle/>
          <a:p>
            <a:endParaRPr lang="en-GB"/>
          </a:p>
        </p:txBody>
      </p:sp>
      <p:sp>
        <p:nvSpPr>
          <p:cNvPr id="7" name="Rectangle 6">
            <a:extLst>
              <a:ext uri="{FF2B5EF4-FFF2-40B4-BE49-F238E27FC236}">
                <a16:creationId xmlns:a16="http://schemas.microsoft.com/office/drawing/2014/main" id="{AA5F1381-AD1E-4433-B06C-F3DBF1C6FC72}"/>
              </a:ext>
            </a:extLst>
          </p:cNvPr>
          <p:cNvSpPr>
            <a:spLocks noGrp="1"/>
          </p:cNvSpPr>
          <p:nvPr/>
        </p:nvSpPr>
        <p:spPr>
          <a:xfrm>
            <a:off x="6229350" y="1562100"/>
            <a:ext cx="5010150" cy="361950"/>
          </a:xfrm>
          <a:prstGeom prst="rect">
            <a:avLst/>
          </a:prstGeom>
          <a:noFill/>
          <a:ln w="0">
            <a:noFill/>
            <a:prstDash val="solid"/>
          </a:ln>
        </p:spPr>
        <p:txBody>
          <a:bodyPr anchor="t">
            <a:normAutofit fontScale="98611" lnSpcReduction="10000"/>
          </a:bodyPr>
          <a:lstStyle/>
          <a:p>
            <a:pPr algn="l">
              <a:defRPr sz="1800" b="1" i="0">
                <a:solidFill>
                  <a:srgbClr val="F4BE40"/>
                </a:solidFill>
                <a:latin typeface="Arial"/>
                <a:ea typeface="Arial"/>
                <a:cs typeface="Arial"/>
              </a:defRPr>
            </a:pPr>
            <a:r>
              <a:rPr sz="1800" b="1" i="0">
                <a:solidFill>
                  <a:srgbClr val="F4BE40"/>
                </a:solidFill>
                <a:latin typeface="Arial"/>
                <a:ea typeface="Arial"/>
                <a:cs typeface="Arial"/>
              </a:rPr>
              <a:t>LEADERSHIP DIALOGUES</a:t>
            </a:r>
          </a:p>
        </p:txBody>
      </p:sp>
      <p:pic>
        <p:nvPicPr>
          <p:cNvPr id="20" name="Picture 19"/>
          <p:cNvPicPr>
            <a:picLocks noChangeAspect="1"/>
          </p:cNvPicPr>
          <p:nvPr/>
        </p:nvPicPr>
        <p:blipFill>
          <a:blip r:embed="rId3"/>
          <a:stretch/>
        </p:blipFill>
        <p:spPr>
          <a:xfrm>
            <a:off x="6833452" y="3409950"/>
            <a:ext cx="3801946" cy="1943100"/>
          </a:xfrm>
          <a:prstGeom prst="rect">
            <a:avLst/>
          </a:prstGeom>
        </p:spPr>
      </p:pic>
      <p:sp>
        <p:nvSpPr>
          <p:cNvPr id="10" name="Rectangle 9">
            <a:extLst>
              <a:ext uri="{FF2B5EF4-FFF2-40B4-BE49-F238E27FC236}">
                <a16:creationId xmlns:a16="http://schemas.microsoft.com/office/drawing/2014/main" id="{CA76C940-A3EA-4910-AFBD-D84C8629E3B2}"/>
              </a:ext>
            </a:extLst>
          </p:cNvPr>
          <p:cNvSpPr>
            <a:spLocks noGrp="1"/>
          </p:cNvSpPr>
          <p:nvPr/>
        </p:nvSpPr>
        <p:spPr>
          <a:xfrm>
            <a:off x="685800" y="6819900"/>
            <a:ext cx="4953000" cy="190500"/>
          </a:xfrm>
          <a:prstGeom prst="rect">
            <a:avLst/>
          </a:prstGeom>
          <a:noFill/>
          <a:ln w="0">
            <a:noFill/>
            <a:prstDash val="solid"/>
          </a:ln>
        </p:spPr>
        <p:txBody>
          <a:bodyPr anchor="ctr">
            <a:normAutofit fontScale="87222" lnSpcReduction="20000"/>
          </a:bodyPr>
          <a:lstStyle/>
          <a:p>
            <a:pPr algn="l">
              <a:defRPr sz="900" b="0" i="0">
                <a:solidFill>
                  <a:srgbClr val="777777"/>
                </a:solidFill>
                <a:latin typeface="Arial"/>
                <a:ea typeface="Arial"/>
                <a:cs typeface="Arial"/>
              </a:defRPr>
            </a:pPr>
            <a:r>
              <a:rPr sz="900" b="0" i="0">
                <a:solidFill>
                  <a:srgbClr val="777777"/>
                </a:solidFill>
                <a:latin typeface="Arial"/>
                <a:ea typeface="Arial"/>
                <a:cs typeface="Arial"/>
              </a:rPr>
              <a:t>2026 Global Week for Action Impact Report</a:t>
            </a:r>
          </a:p>
        </p:txBody>
      </p:sp>
      <p:sp>
        <p:nvSpPr>
          <p:cNvPr id="11" name="Rectangle 10">
            <a:extLst>
              <a:ext uri="{FF2B5EF4-FFF2-40B4-BE49-F238E27FC236}">
                <a16:creationId xmlns:a16="http://schemas.microsoft.com/office/drawing/2014/main" id="{4A2E2FCF-7254-4931-A36B-93D81374271F}"/>
              </a:ext>
            </a:extLst>
          </p:cNvPr>
          <p:cNvSpPr>
            <a:spLocks noGrp="1"/>
          </p:cNvSpPr>
          <p:nvPr/>
        </p:nvSpPr>
        <p:spPr>
          <a:xfrm>
            <a:off x="11191875" y="6819900"/>
            <a:ext cx="304800" cy="190500"/>
          </a:xfrm>
          <a:prstGeom prst="rect">
            <a:avLst/>
          </a:prstGeom>
          <a:noFill/>
          <a:ln w="0">
            <a:noFill/>
            <a:prstDash val="solid"/>
          </a:ln>
        </p:spPr>
        <p:txBody>
          <a:bodyPr anchor="ctr">
            <a:normAutofit fontScale="87222" lnSpcReduction="20000"/>
          </a:bodyPr>
          <a:lstStyle/>
          <a:p>
            <a:pPr algn="r">
              <a:defRPr sz="900" b="0" i="0">
                <a:solidFill>
                  <a:srgbClr val="777777"/>
                </a:solidFill>
                <a:latin typeface="Arial"/>
                <a:ea typeface="Arial"/>
                <a:cs typeface="Arial"/>
              </a:defRPr>
            </a:pPr>
            <a:r>
              <a:rPr lang="es-ES" sz="900">
                <a:solidFill>
                  <a:srgbClr val="777777"/>
                </a:solidFill>
                <a:latin typeface="Arial"/>
                <a:ea typeface="Arial"/>
                <a:cs typeface="Arial"/>
              </a:rPr>
              <a:t>20</a:t>
            </a:r>
            <a:endParaRPr sz="900" b="0" i="0">
              <a:solidFill>
                <a:srgbClr val="777777"/>
              </a:solidFill>
              <a:latin typeface="Arial"/>
              <a:ea typeface="Arial"/>
              <a:cs typeface="Arial"/>
            </a:endParaRPr>
          </a:p>
        </p:txBody>
      </p:sp>
      <p:pic>
        <p:nvPicPr>
          <p:cNvPr id="13" name="Picture 12">
            <a:extLst>
              <a:ext uri="{FF2B5EF4-FFF2-40B4-BE49-F238E27FC236}">
                <a16:creationId xmlns:a16="http://schemas.microsoft.com/office/drawing/2014/main" id="{E9F35CD2-C10D-87FA-C934-A4693030DF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04749" y="3409950"/>
            <a:ext cx="2222500" cy="2413000"/>
          </a:xfrm>
          <a:prstGeom prst="rect">
            <a:avLst/>
          </a:prstGeom>
        </p:spPr>
      </p:pic>
      <p:pic>
        <p:nvPicPr>
          <p:cNvPr id="16" name="Picture 15">
            <a:extLst>
              <a:ext uri="{FF2B5EF4-FFF2-40B4-BE49-F238E27FC236}">
                <a16:creationId xmlns:a16="http://schemas.microsoft.com/office/drawing/2014/main" id="{6A9BCAAC-F1AA-F570-867F-BC94797EEC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8399" y="3409950"/>
            <a:ext cx="2235200" cy="2438400"/>
          </a:xfrm>
          <a:prstGeom prst="rect">
            <a:avLst/>
          </a:prstGeom>
        </p:spPr>
      </p:pic>
      <p:sp>
        <p:nvSpPr>
          <p:cNvPr id="3" name="Rectangle 2">
            <a:extLst>
              <a:ext uri="{FF2B5EF4-FFF2-40B4-BE49-F238E27FC236}">
                <a16:creationId xmlns:a16="http://schemas.microsoft.com/office/drawing/2014/main" id="{B60600AC-1640-D0BA-8FD1-0B3BB3550F74}"/>
              </a:ext>
            </a:extLst>
          </p:cNvPr>
          <p:cNvSpPr/>
          <p:nvPr/>
        </p:nvSpPr>
        <p:spPr>
          <a:xfrm>
            <a:off x="0" y="0"/>
            <a:ext cx="12192000" cy="7200900"/>
          </a:xfrm>
          <a:prstGeom prst="rect">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A0E0AEC4-2BE5-59B9-833D-8943876A808E}"/>
              </a:ext>
            </a:extLst>
          </p:cNvPr>
          <p:cNvSpPr>
            <a:spLocks noGrp="1"/>
          </p:cNvSpPr>
          <p:nvPr/>
        </p:nvSpPr>
        <p:spPr>
          <a:xfrm>
            <a:off x="685800" y="1123950"/>
            <a:ext cx="10820400" cy="47625"/>
          </a:xfrm>
          <a:prstGeom prst="rect">
            <a:avLst/>
          </a:prstGeom>
          <a:solidFill>
            <a:srgbClr val="AF0E58"/>
          </a:solidFill>
          <a:ln w="0">
            <a:noFill/>
            <a:prstDash val="solid"/>
          </a:ln>
        </p:spPr>
        <p:txBody>
          <a:bodyPr/>
          <a:lstStyle/>
          <a:p>
            <a:endParaRPr lang="en-GB"/>
          </a:p>
        </p:txBody>
      </p:sp>
      <p:sp>
        <p:nvSpPr>
          <p:cNvPr id="14" name="TextBox 13">
            <a:extLst>
              <a:ext uri="{FF2B5EF4-FFF2-40B4-BE49-F238E27FC236}">
                <a16:creationId xmlns:a16="http://schemas.microsoft.com/office/drawing/2014/main" id="{2BC094FC-3C39-5DBA-773E-AC90ACC67708}"/>
              </a:ext>
            </a:extLst>
          </p:cNvPr>
          <p:cNvSpPr txBox="1"/>
          <p:nvPr/>
        </p:nvSpPr>
        <p:spPr>
          <a:xfrm>
            <a:off x="6263353" y="1890017"/>
            <a:ext cx="4663595" cy="1384995"/>
          </a:xfrm>
          <a:prstGeom prst="rect">
            <a:avLst/>
          </a:prstGeom>
          <a:noFill/>
        </p:spPr>
        <p:txBody>
          <a:bodyPr wrap="square" lIns="91440" tIns="45720" rIns="91440" bIns="45720" anchor="t">
            <a:spAutoFit/>
          </a:bodyPr>
          <a:lstStyle/>
          <a:p>
            <a:pPr marL="0" marR="0">
              <a:lnSpc>
                <a:spcPct val="100000"/>
              </a:lnSpc>
              <a:spcAft>
                <a:spcPts val="800"/>
              </a:spcAft>
              <a:buNone/>
            </a:pPr>
            <a:r>
              <a:rPr lang="en-US" sz="1400" kern="100">
                <a:solidFill>
                  <a:schemeClr val="bg1"/>
                </a:solidFill>
                <a:effectLst/>
                <a:latin typeface="+mn-lt"/>
                <a:ea typeface="Aptos" panose="020B0004020202020204" pitchFamily="34" charset="0"/>
                <a:cs typeface="Times New Roman"/>
              </a:rPr>
              <a:t>The 2026 series explored climate and health, the changing global health landscape and the role of fiscal policy in protecting health and advancing sustainable development. The latest dialogue brought together Jeremias Paul (WHO Fiscal Policies –Ret.) and Paula Johns, Executive Director </a:t>
            </a:r>
            <a:r>
              <a:rPr lang="en-US" sz="1400" kern="100">
                <a:solidFill>
                  <a:schemeClr val="bg1"/>
                </a:solidFill>
                <a:ea typeface="Aptos" panose="020B0004020202020204" pitchFamily="34" charset="0"/>
                <a:cs typeface="Times New Roman"/>
              </a:rPr>
              <a:t>        </a:t>
            </a:r>
            <a:r>
              <a:rPr lang="en-US" sz="1400" kern="100">
                <a:solidFill>
                  <a:schemeClr val="bg1"/>
                </a:solidFill>
                <a:effectLst/>
                <a:latin typeface="+mn-lt"/>
                <a:ea typeface="Aptos" panose="020B0004020202020204" pitchFamily="34" charset="0"/>
                <a:cs typeface="Times New Roman"/>
              </a:rPr>
              <a:t>of ACT </a:t>
            </a:r>
            <a:r>
              <a:rPr lang="en-US" sz="1400" kern="100" err="1">
                <a:solidFill>
                  <a:schemeClr val="bg1"/>
                </a:solidFill>
                <a:effectLst/>
                <a:latin typeface="+mn-lt"/>
                <a:ea typeface="Aptos" panose="020B0004020202020204" pitchFamily="34" charset="0"/>
                <a:cs typeface="Times New Roman"/>
              </a:rPr>
              <a:t>Promoção</a:t>
            </a:r>
            <a:r>
              <a:rPr lang="en-US" sz="1400" kern="100">
                <a:solidFill>
                  <a:schemeClr val="bg1"/>
                </a:solidFill>
                <a:effectLst/>
                <a:latin typeface="+mn-lt"/>
                <a:ea typeface="Aptos" panose="020B0004020202020204" pitchFamily="34" charset="0"/>
                <a:cs typeface="Times New Roman"/>
              </a:rPr>
              <a:t> da </a:t>
            </a:r>
            <a:r>
              <a:rPr lang="en-US" sz="1400" kern="100" err="1">
                <a:solidFill>
                  <a:schemeClr val="bg1"/>
                </a:solidFill>
                <a:effectLst/>
                <a:latin typeface="+mn-lt"/>
                <a:ea typeface="Aptos" panose="020B0004020202020204" pitchFamily="34" charset="0"/>
                <a:cs typeface="Times New Roman"/>
              </a:rPr>
              <a:t>Saúde</a:t>
            </a:r>
            <a:r>
              <a:rPr lang="en-US" sz="1400" kern="100">
                <a:solidFill>
                  <a:schemeClr val="bg1"/>
                </a:solidFill>
                <a:ea typeface="Aptos" panose="020B0004020202020204" pitchFamily="34" charset="0"/>
                <a:cs typeface="Times New Roman"/>
              </a:rPr>
              <a:t>,</a:t>
            </a:r>
            <a:r>
              <a:rPr lang="en-US" sz="1400" kern="100">
                <a:solidFill>
                  <a:schemeClr val="bg1"/>
                </a:solidFill>
                <a:effectLst/>
                <a:latin typeface="+mn-lt"/>
                <a:ea typeface="Aptos" panose="020B0004020202020204" pitchFamily="34" charset="0"/>
                <a:cs typeface="Times New Roman"/>
              </a:rPr>
              <a:t> </a:t>
            </a:r>
            <a:r>
              <a:rPr lang="en-US" sz="1400" kern="100" err="1">
                <a:solidFill>
                  <a:schemeClr val="bg1"/>
                </a:solidFill>
                <a:effectLst/>
                <a:latin typeface="+mn-lt"/>
                <a:ea typeface="Aptos" panose="020B0004020202020204" pitchFamily="34" charset="0"/>
                <a:cs typeface="Times New Roman"/>
              </a:rPr>
              <a:t>Brasil</a:t>
            </a:r>
            <a:r>
              <a:rPr lang="es-ES" sz="1400" kern="100">
                <a:solidFill>
                  <a:schemeClr val="bg1"/>
                </a:solidFill>
                <a:effectLst/>
                <a:latin typeface="+mn-lt"/>
                <a:ea typeface="Aptos" panose="020B0004020202020204" pitchFamily="34" charset="0"/>
                <a:cs typeface="Times New Roman"/>
              </a:rPr>
              <a:t>.</a:t>
            </a:r>
            <a:endParaRPr lang="en-US" sz="1400" kern="100">
              <a:solidFill>
                <a:schemeClr val="bg1"/>
              </a:solidFill>
              <a:effectLst/>
              <a:latin typeface="Aptos"/>
              <a:ea typeface="Aptos" panose="020B0004020202020204" pitchFamily="34" charset="0"/>
              <a:cs typeface="Times New Roman"/>
            </a:endParaRPr>
          </a:p>
        </p:txBody>
      </p:sp>
    </p:spTree>
    <p:extLst>
      <p:ext uri="{BB962C8B-B14F-4D97-AF65-F5344CB8AC3E}">
        <p14:creationId xmlns:p14="http://schemas.microsoft.com/office/powerpoint/2010/main" val="17985366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slide-title">
            <a:extLst>
              <a:ext uri="{FF2B5EF4-FFF2-40B4-BE49-F238E27FC236}">
                <a16:creationId xmlns:a16="http://schemas.microsoft.com/office/drawing/2014/main" id="{C243A2DC-E82B-4375-91BE-B98BC94AA97E}"/>
              </a:ext>
            </a:extLst>
          </p:cNvPr>
          <p:cNvSpPr>
            <a:spLocks noGrp="1"/>
          </p:cNvSpPr>
          <p:nvPr/>
        </p:nvSpPr>
        <p:spPr>
          <a:xfrm>
            <a:off x="685800" y="438150"/>
            <a:ext cx="10820400" cy="590550"/>
          </a:xfrm>
          <a:prstGeom prst="rect">
            <a:avLst/>
          </a:prstGeom>
          <a:noFill/>
          <a:ln w="0">
            <a:noFill/>
            <a:prstDash val="solid"/>
          </a:ln>
        </p:spPr>
        <p:txBody>
          <a:bodyPr anchor="t">
            <a:normAutofit/>
          </a:bodyPr>
          <a:lstStyle/>
          <a:p>
            <a:pPr algn="l">
              <a:defRPr sz="2850" b="1" i="0">
                <a:solidFill>
                  <a:srgbClr val="111111"/>
                </a:solidFill>
                <a:latin typeface="Arial"/>
                <a:ea typeface="Arial"/>
                <a:cs typeface="Arial"/>
              </a:defRPr>
            </a:pPr>
            <a:r>
              <a:rPr lang="en-US" sz="2850" b="1" i="0">
                <a:solidFill>
                  <a:srgbClr val="111111"/>
                </a:solidFill>
                <a:latin typeface="Arial"/>
                <a:ea typeface="Arial"/>
                <a:cs typeface="Arial"/>
              </a:rPr>
              <a:t>KNOWLEDGE EXCHANGE </a:t>
            </a:r>
            <a:endParaRPr sz="2850" b="1" i="0">
              <a:solidFill>
                <a:srgbClr val="111111"/>
              </a:solidFill>
              <a:latin typeface="Arial"/>
              <a:ea typeface="Arial"/>
              <a:cs typeface="Arial"/>
            </a:endParaRPr>
          </a:p>
        </p:txBody>
      </p:sp>
      <p:sp>
        <p:nvSpPr>
          <p:cNvPr id="3" name="Rectangle 2">
            <a:extLst>
              <a:ext uri="{FF2B5EF4-FFF2-40B4-BE49-F238E27FC236}">
                <a16:creationId xmlns:a16="http://schemas.microsoft.com/office/drawing/2014/main" id="{E3C8840C-0E1B-4605-A136-A1208F97BCB0}"/>
              </a:ext>
            </a:extLst>
          </p:cNvPr>
          <p:cNvSpPr>
            <a:spLocks noGrp="1"/>
          </p:cNvSpPr>
          <p:nvPr/>
        </p:nvSpPr>
        <p:spPr>
          <a:xfrm>
            <a:off x="685800" y="1028700"/>
            <a:ext cx="4362450" cy="400050"/>
          </a:xfrm>
          <a:prstGeom prst="rect">
            <a:avLst/>
          </a:prstGeom>
          <a:noFill/>
          <a:ln w="0">
            <a:noFill/>
            <a:prstDash val="solid"/>
          </a:ln>
        </p:spPr>
        <p:txBody>
          <a:bodyPr anchor="t">
            <a:normAutofit/>
          </a:bodyPr>
          <a:lstStyle/>
          <a:p>
            <a:pPr algn="l">
              <a:defRPr sz="1800" b="1" i="0">
                <a:solidFill>
                  <a:srgbClr val="AF0E58"/>
                </a:solidFill>
                <a:latin typeface="Arial"/>
                <a:ea typeface="Arial"/>
                <a:cs typeface="Arial"/>
              </a:defRPr>
            </a:pPr>
            <a:r>
              <a:rPr lang="en-US" sz="1800" b="1" i="0">
                <a:solidFill>
                  <a:srgbClr val="AF0E58"/>
                </a:solidFill>
                <a:latin typeface="Arial"/>
                <a:ea typeface="Arial"/>
                <a:cs typeface="Arial"/>
              </a:rPr>
              <a:t>What could </a:t>
            </a:r>
            <a:r>
              <a:rPr lang="en-US" b="1">
                <a:solidFill>
                  <a:srgbClr val="AF0E58"/>
                </a:solidFill>
                <a:latin typeface="Arial"/>
                <a:ea typeface="Arial"/>
                <a:cs typeface="Arial"/>
              </a:rPr>
              <a:t>o</a:t>
            </a:r>
            <a:r>
              <a:rPr lang="en-US" sz="1800" b="1" i="0">
                <a:solidFill>
                  <a:srgbClr val="AF0E58"/>
                </a:solidFill>
                <a:latin typeface="Arial"/>
                <a:ea typeface="Arial"/>
                <a:cs typeface="Arial"/>
              </a:rPr>
              <a:t>ne Dollar buy</a:t>
            </a:r>
            <a:r>
              <a:rPr sz="1800" b="1" i="0">
                <a:solidFill>
                  <a:srgbClr val="AF0E58"/>
                </a:solidFill>
                <a:latin typeface="Arial"/>
                <a:ea typeface="Arial"/>
                <a:cs typeface="Arial"/>
              </a:rPr>
              <a:t>?</a:t>
            </a:r>
          </a:p>
        </p:txBody>
      </p:sp>
      <p:sp>
        <p:nvSpPr>
          <p:cNvPr id="4" name="Rectangle 3">
            <a:extLst>
              <a:ext uri="{FF2B5EF4-FFF2-40B4-BE49-F238E27FC236}">
                <a16:creationId xmlns:a16="http://schemas.microsoft.com/office/drawing/2014/main" id="{A2806B67-CA2F-4C41-BFD2-B79147D8A622}"/>
              </a:ext>
            </a:extLst>
          </p:cNvPr>
          <p:cNvSpPr>
            <a:spLocks noGrp="1"/>
          </p:cNvSpPr>
          <p:nvPr/>
        </p:nvSpPr>
        <p:spPr>
          <a:xfrm>
            <a:off x="2182325" y="1543323"/>
            <a:ext cx="3359915" cy="1619250"/>
          </a:xfrm>
          <a:prstGeom prst="rect">
            <a:avLst/>
          </a:prstGeom>
          <a:noFill/>
          <a:ln w="0">
            <a:noFill/>
            <a:prstDash val="solid"/>
          </a:ln>
        </p:spPr>
        <p:txBody>
          <a:bodyPr lIns="91440" tIns="45720" rIns="91440" bIns="45720" anchor="t">
            <a:noAutofit/>
          </a:bodyPr>
          <a:lstStyle/>
          <a:p>
            <a:pPr>
              <a:defRPr sz="1425" b="0" i="0">
                <a:solidFill>
                  <a:srgbClr val="111111"/>
                </a:solidFill>
                <a:latin typeface="Arial"/>
                <a:ea typeface="Arial"/>
                <a:cs typeface="Arial"/>
              </a:defRPr>
            </a:pPr>
            <a:r>
              <a:rPr lang="en-US" sz="1400" b="0" i="0">
                <a:solidFill>
                  <a:srgbClr val="111111"/>
                </a:solidFill>
                <a:latin typeface="Calibri"/>
                <a:ea typeface="Calibri"/>
                <a:cs typeface="Calibri"/>
              </a:rPr>
              <a:t>Adaptable social media cards invited participants to show</a:t>
            </a:r>
            <a:r>
              <a:rPr lang="en-US" sz="1400">
                <a:solidFill>
                  <a:srgbClr val="111111"/>
                </a:solidFill>
                <a:latin typeface="Calibri"/>
                <a:ea typeface="Calibri"/>
                <a:cs typeface="Calibri"/>
              </a:rPr>
              <a:t> </a:t>
            </a:r>
            <a:r>
              <a:rPr lang="en-US" sz="1400" b="0" i="0">
                <a:solidFill>
                  <a:srgbClr val="111111"/>
                </a:solidFill>
                <a:latin typeface="Calibri"/>
                <a:ea typeface="Calibri"/>
                <a:cs typeface="Calibri"/>
              </a:rPr>
              <a:t>what one dollar could mean in their context, whether it helped cover transport to a clinic, essential medicine, a healthy meal or a basic diagnostic test. The posts connected large financing debates with everyday decisions that affect people’s ability to prevent or manage an NCD.</a:t>
            </a:r>
          </a:p>
        </p:txBody>
      </p:sp>
      <p:sp>
        <p:nvSpPr>
          <p:cNvPr id="8" name="Rectangle 7">
            <a:extLst>
              <a:ext uri="{FF2B5EF4-FFF2-40B4-BE49-F238E27FC236}">
                <a16:creationId xmlns:a16="http://schemas.microsoft.com/office/drawing/2014/main" id="{B0C01B9D-CCE1-4418-AA8F-2312D2E3BFA7}"/>
              </a:ext>
            </a:extLst>
          </p:cNvPr>
          <p:cNvSpPr>
            <a:spLocks noGrp="1"/>
          </p:cNvSpPr>
          <p:nvPr/>
        </p:nvSpPr>
        <p:spPr>
          <a:xfrm>
            <a:off x="5656397" y="1018285"/>
            <a:ext cx="5938765" cy="400050"/>
          </a:xfrm>
          <a:prstGeom prst="rect">
            <a:avLst/>
          </a:prstGeom>
          <a:noFill/>
          <a:ln w="0">
            <a:noFill/>
            <a:prstDash val="solid"/>
          </a:ln>
        </p:spPr>
        <p:txBody>
          <a:bodyPr anchor="t">
            <a:normAutofit/>
          </a:bodyPr>
          <a:lstStyle/>
          <a:p>
            <a:pPr algn="l">
              <a:defRPr sz="1800" b="1" i="0">
                <a:solidFill>
                  <a:srgbClr val="AF0E58"/>
                </a:solidFill>
                <a:latin typeface="Arial"/>
                <a:ea typeface="Arial"/>
                <a:cs typeface="Arial"/>
              </a:defRPr>
            </a:pPr>
            <a:r>
              <a:rPr lang="es-ES" sz="1800" b="1" i="0" err="1">
                <a:solidFill>
                  <a:srgbClr val="AF0E58"/>
                </a:solidFill>
                <a:latin typeface="Arial"/>
                <a:ea typeface="Arial"/>
                <a:cs typeface="Arial"/>
              </a:rPr>
              <a:t>Sharing</a:t>
            </a:r>
            <a:r>
              <a:rPr lang="es-ES" sz="1800" b="1" i="0">
                <a:solidFill>
                  <a:srgbClr val="AF0E58"/>
                </a:solidFill>
                <a:latin typeface="Arial"/>
                <a:ea typeface="Arial"/>
                <a:cs typeface="Arial"/>
              </a:rPr>
              <a:t> </a:t>
            </a:r>
            <a:r>
              <a:rPr lang="es-ES" sz="1800" b="1" i="0" err="1">
                <a:solidFill>
                  <a:srgbClr val="AF0E58"/>
                </a:solidFill>
                <a:latin typeface="Arial"/>
                <a:ea typeface="Arial"/>
                <a:cs typeface="Arial"/>
              </a:rPr>
              <a:t>best</a:t>
            </a:r>
            <a:r>
              <a:rPr lang="es-ES" sz="1800" b="1" i="0">
                <a:solidFill>
                  <a:srgbClr val="AF0E58"/>
                </a:solidFill>
                <a:latin typeface="Arial"/>
                <a:ea typeface="Arial"/>
                <a:cs typeface="Arial"/>
              </a:rPr>
              <a:t> </a:t>
            </a:r>
            <a:r>
              <a:rPr lang="es-ES" sz="1800" b="1" i="0" err="1">
                <a:solidFill>
                  <a:srgbClr val="AF0E58"/>
                </a:solidFill>
                <a:latin typeface="Arial"/>
                <a:ea typeface="Arial"/>
                <a:cs typeface="Arial"/>
              </a:rPr>
              <a:t>practice</a:t>
            </a:r>
            <a:r>
              <a:rPr lang="es-ES" sz="1800" b="1" i="0">
                <a:solidFill>
                  <a:srgbClr val="AF0E58"/>
                </a:solidFill>
                <a:latin typeface="Arial"/>
                <a:ea typeface="Arial"/>
                <a:cs typeface="Arial"/>
              </a:rPr>
              <a:t> &amp; </a:t>
            </a:r>
            <a:r>
              <a:rPr lang="es-ES" sz="1800" b="1" i="0" err="1">
                <a:solidFill>
                  <a:srgbClr val="AF0E58"/>
                </a:solidFill>
                <a:latin typeface="Arial"/>
                <a:ea typeface="Arial"/>
                <a:cs typeface="Arial"/>
              </a:rPr>
              <a:t>other</a:t>
            </a:r>
            <a:r>
              <a:rPr lang="es-ES" sz="1800" b="1" i="0">
                <a:solidFill>
                  <a:srgbClr val="AF0E58"/>
                </a:solidFill>
                <a:latin typeface="Arial"/>
                <a:ea typeface="Arial"/>
                <a:cs typeface="Arial"/>
              </a:rPr>
              <a:t> </a:t>
            </a:r>
            <a:r>
              <a:rPr lang="es-ES" sz="1800" b="1" i="0" err="1">
                <a:solidFill>
                  <a:srgbClr val="AF0E58"/>
                </a:solidFill>
                <a:latin typeface="Arial"/>
                <a:ea typeface="Arial"/>
                <a:cs typeface="Arial"/>
              </a:rPr>
              <a:t>resources</a:t>
            </a:r>
            <a:r>
              <a:rPr lang="es-ES" sz="1800" b="1" i="0">
                <a:solidFill>
                  <a:srgbClr val="AF0E58"/>
                </a:solidFill>
                <a:latin typeface="Arial"/>
                <a:ea typeface="Arial"/>
                <a:cs typeface="Arial"/>
              </a:rPr>
              <a:t> </a:t>
            </a:r>
            <a:r>
              <a:rPr lang="es-ES" sz="1800" b="1" i="0" err="1">
                <a:solidFill>
                  <a:srgbClr val="AF0E58"/>
                </a:solidFill>
                <a:latin typeface="Arial"/>
                <a:ea typeface="Arial"/>
                <a:cs typeface="Arial"/>
              </a:rPr>
              <a:t>for</a:t>
            </a:r>
            <a:r>
              <a:rPr lang="es-ES" sz="1800" b="1" i="0">
                <a:solidFill>
                  <a:srgbClr val="AF0E58"/>
                </a:solidFill>
                <a:latin typeface="Arial"/>
                <a:ea typeface="Arial"/>
                <a:cs typeface="Arial"/>
              </a:rPr>
              <a:t> </a:t>
            </a:r>
            <a:r>
              <a:rPr lang="es-ES" sz="1800" b="1" i="0" err="1">
                <a:solidFill>
                  <a:srgbClr val="AF0E58"/>
                </a:solidFill>
                <a:latin typeface="Arial"/>
                <a:ea typeface="Arial"/>
                <a:cs typeface="Arial"/>
              </a:rPr>
              <a:t>action</a:t>
            </a:r>
            <a:endParaRPr lang="es-ES" sz="1800" b="1" i="0">
              <a:solidFill>
                <a:srgbClr val="AF0E58"/>
              </a:solidFill>
              <a:latin typeface="Arial"/>
              <a:ea typeface="Arial"/>
              <a:cs typeface="Arial"/>
            </a:endParaRPr>
          </a:p>
        </p:txBody>
      </p:sp>
      <p:sp>
        <p:nvSpPr>
          <p:cNvPr id="9" name="Rectangle 8">
            <a:extLst>
              <a:ext uri="{FF2B5EF4-FFF2-40B4-BE49-F238E27FC236}">
                <a16:creationId xmlns:a16="http://schemas.microsoft.com/office/drawing/2014/main" id="{3199BBD4-8211-4DA0-BA56-0000144BAEE4}"/>
              </a:ext>
            </a:extLst>
          </p:cNvPr>
          <p:cNvSpPr>
            <a:spLocks noGrp="1"/>
          </p:cNvSpPr>
          <p:nvPr/>
        </p:nvSpPr>
        <p:spPr>
          <a:xfrm>
            <a:off x="5645270" y="1428750"/>
            <a:ext cx="5767831" cy="2033116"/>
          </a:xfrm>
          <a:prstGeom prst="rect">
            <a:avLst/>
          </a:prstGeom>
          <a:noFill/>
          <a:ln w="0">
            <a:noFill/>
            <a:prstDash val="solid"/>
          </a:ln>
        </p:spPr>
        <p:txBody>
          <a:bodyPr lIns="91440" tIns="45720" rIns="91440" bIns="45720" anchor="t">
            <a:noAutofit/>
          </a:bodyPr>
          <a:lstStyle/>
          <a:p>
            <a:pPr algn="l">
              <a:defRPr sz="1425" b="0" i="0">
                <a:solidFill>
                  <a:srgbClr val="111111"/>
                </a:solidFill>
                <a:latin typeface="Arial"/>
                <a:ea typeface="Arial"/>
                <a:cs typeface="Arial"/>
              </a:defRPr>
            </a:pPr>
            <a:r>
              <a:rPr lang="en-US" sz="1400" b="0" i="0">
                <a:solidFill>
                  <a:srgbClr val="111111"/>
                </a:solidFill>
                <a:latin typeface="Calibri"/>
                <a:ea typeface="Calibri"/>
                <a:cs typeface="Calibri"/>
              </a:rPr>
              <a:t>The Advancing Access package combined a global policy brief with a practical toolkit to help advocates identify barriers to medicines, diagnostics and medical devices and develop evidence-based asks. Country case studies from Colombia, Uganda and Nepal examined how different health systems are financing NCD medicines through primary healthcare.</a:t>
            </a:r>
          </a:p>
          <a:p>
            <a:endParaRPr lang="en-US" sz="1400" b="0" i="0">
              <a:solidFill>
                <a:srgbClr val="111111"/>
              </a:solidFill>
              <a:latin typeface="Calibri"/>
              <a:ea typeface="Calibri"/>
              <a:cs typeface="Calibri"/>
            </a:endParaRPr>
          </a:p>
          <a:p>
            <a:pPr>
              <a:defRPr sz="1425" b="0" i="0">
                <a:solidFill>
                  <a:srgbClr val="111111"/>
                </a:solidFill>
                <a:latin typeface="Arial"/>
                <a:ea typeface="Arial"/>
                <a:cs typeface="Arial"/>
              </a:defRPr>
            </a:pPr>
            <a:r>
              <a:rPr lang="en-US" sz="1400" b="0" i="0">
                <a:solidFill>
                  <a:srgbClr val="111111"/>
                </a:solidFill>
                <a:latin typeface="Calibri"/>
                <a:ea typeface="Calibri"/>
                <a:cs typeface="Calibri"/>
              </a:rPr>
              <a:t>Civil society action guides, adaptable media materials, social media </a:t>
            </a:r>
            <a:r>
              <a:rPr lang="en-US" sz="1400">
                <a:solidFill>
                  <a:srgbClr val="111111"/>
                </a:solidFill>
                <a:latin typeface="Calibri"/>
                <a:ea typeface="Calibri"/>
                <a:cs typeface="Calibri"/>
              </a:rPr>
              <a:t>content and</a:t>
            </a:r>
            <a:r>
              <a:rPr lang="en-US" sz="1400" b="0" i="0">
                <a:solidFill>
                  <a:srgbClr val="111111"/>
                </a:solidFill>
                <a:latin typeface="Calibri"/>
                <a:ea typeface="Calibri"/>
                <a:cs typeface="Calibri"/>
              </a:rPr>
              <a:t> resources for engaging governments ahead of IFD3 helped turn this evidence into action.</a:t>
            </a:r>
          </a:p>
        </p:txBody>
      </p:sp>
      <p:sp>
        <p:nvSpPr>
          <p:cNvPr id="12" name="Rectangle 11">
            <a:extLst>
              <a:ext uri="{FF2B5EF4-FFF2-40B4-BE49-F238E27FC236}">
                <a16:creationId xmlns:a16="http://schemas.microsoft.com/office/drawing/2014/main" id="{F9670A75-B2FF-402E-A3B8-333400448345}"/>
              </a:ext>
            </a:extLst>
          </p:cNvPr>
          <p:cNvSpPr>
            <a:spLocks noGrp="1"/>
          </p:cNvSpPr>
          <p:nvPr/>
        </p:nvSpPr>
        <p:spPr>
          <a:xfrm>
            <a:off x="685800" y="6889700"/>
            <a:ext cx="4953000" cy="190500"/>
          </a:xfrm>
          <a:prstGeom prst="rect">
            <a:avLst/>
          </a:prstGeom>
          <a:noFill/>
          <a:ln w="0">
            <a:noFill/>
            <a:prstDash val="solid"/>
          </a:ln>
        </p:spPr>
        <p:txBody>
          <a:bodyPr anchor="ctr">
            <a:normAutofit fontScale="87222" lnSpcReduction="20000"/>
          </a:bodyPr>
          <a:lstStyle/>
          <a:p>
            <a:pPr algn="l">
              <a:defRPr sz="900" b="0" i="0">
                <a:solidFill>
                  <a:srgbClr val="777777"/>
                </a:solidFill>
                <a:latin typeface="Arial"/>
                <a:ea typeface="Arial"/>
                <a:cs typeface="Arial"/>
              </a:defRPr>
            </a:pPr>
            <a:r>
              <a:rPr sz="900" b="0" i="0">
                <a:solidFill>
                  <a:srgbClr val="777777"/>
                </a:solidFill>
                <a:latin typeface="Arial"/>
                <a:ea typeface="Arial"/>
                <a:cs typeface="Arial"/>
              </a:rPr>
              <a:t>2026 Global Week for Action Impact Report</a:t>
            </a:r>
          </a:p>
        </p:txBody>
      </p:sp>
      <p:sp>
        <p:nvSpPr>
          <p:cNvPr id="13" name="Rectangle 12">
            <a:extLst>
              <a:ext uri="{FF2B5EF4-FFF2-40B4-BE49-F238E27FC236}">
                <a16:creationId xmlns:a16="http://schemas.microsoft.com/office/drawing/2014/main" id="{661E57AF-6BE9-468B-A5D8-7BB884028AFB}"/>
              </a:ext>
            </a:extLst>
          </p:cNvPr>
          <p:cNvSpPr>
            <a:spLocks noGrp="1"/>
          </p:cNvSpPr>
          <p:nvPr/>
        </p:nvSpPr>
        <p:spPr>
          <a:xfrm>
            <a:off x="11191875" y="6889700"/>
            <a:ext cx="304800" cy="190500"/>
          </a:xfrm>
          <a:prstGeom prst="rect">
            <a:avLst/>
          </a:prstGeom>
          <a:noFill/>
          <a:ln w="0">
            <a:noFill/>
            <a:prstDash val="solid"/>
          </a:ln>
        </p:spPr>
        <p:txBody>
          <a:bodyPr anchor="ctr">
            <a:normAutofit fontScale="87222" lnSpcReduction="20000"/>
          </a:bodyPr>
          <a:lstStyle/>
          <a:p>
            <a:pPr algn="r">
              <a:defRPr sz="900" b="0" i="0">
                <a:solidFill>
                  <a:srgbClr val="777777"/>
                </a:solidFill>
                <a:latin typeface="Arial"/>
                <a:ea typeface="Arial"/>
                <a:cs typeface="Arial"/>
              </a:defRPr>
            </a:pPr>
            <a:r>
              <a:rPr lang="es-ES" sz="900" b="0" i="0">
                <a:solidFill>
                  <a:srgbClr val="777777"/>
                </a:solidFill>
                <a:latin typeface="Arial"/>
                <a:ea typeface="Arial"/>
                <a:cs typeface="Arial"/>
              </a:rPr>
              <a:t>21</a:t>
            </a:r>
          </a:p>
          <a:p>
            <a:pPr algn="r">
              <a:defRPr sz="900" b="0" i="0">
                <a:solidFill>
                  <a:srgbClr val="777777"/>
                </a:solidFill>
                <a:latin typeface="Arial"/>
                <a:ea typeface="Arial"/>
                <a:cs typeface="Arial"/>
              </a:defRPr>
            </a:pPr>
            <a:endParaRPr sz="900" b="0" i="0">
              <a:solidFill>
                <a:srgbClr val="777777"/>
              </a:solidFill>
              <a:latin typeface="Arial"/>
              <a:ea typeface="Arial"/>
              <a:cs typeface="Arial"/>
            </a:endParaRPr>
          </a:p>
        </p:txBody>
      </p:sp>
      <p:pic>
        <p:nvPicPr>
          <p:cNvPr id="15" name="Picture 14" descr="View image">
            <a:extLst>
              <a:ext uri="{FF2B5EF4-FFF2-40B4-BE49-F238E27FC236}">
                <a16:creationId xmlns:a16="http://schemas.microsoft.com/office/drawing/2014/main" id="{3EAA1E1C-C6BF-B5A0-6261-4392715957D5}"/>
              </a:ext>
            </a:extLst>
          </p:cNvPr>
          <p:cNvPicPr>
            <a:picLocks noChangeAspect="1"/>
          </p:cNvPicPr>
          <p:nvPr/>
        </p:nvPicPr>
        <p:blipFill>
          <a:blip r:embed="rId3"/>
          <a:stretch>
            <a:fillRect/>
          </a:stretch>
        </p:blipFill>
        <p:spPr>
          <a:xfrm>
            <a:off x="615529" y="1562134"/>
            <a:ext cx="1525013" cy="1906267"/>
          </a:xfrm>
          <a:prstGeom prst="rect">
            <a:avLst/>
          </a:prstGeom>
        </p:spPr>
      </p:pic>
      <p:pic>
        <p:nvPicPr>
          <p:cNvPr id="16" name="Picture 15">
            <a:extLst>
              <a:ext uri="{FF2B5EF4-FFF2-40B4-BE49-F238E27FC236}">
                <a16:creationId xmlns:a16="http://schemas.microsoft.com/office/drawing/2014/main" id="{2580EB9B-D2E9-B555-EF8C-E759144350C0}"/>
              </a:ext>
            </a:extLst>
          </p:cNvPr>
          <p:cNvPicPr>
            <a:picLocks noChangeAspect="1"/>
          </p:cNvPicPr>
          <p:nvPr/>
        </p:nvPicPr>
        <p:blipFill>
          <a:blip r:embed="rId4"/>
          <a:stretch>
            <a:fillRect/>
          </a:stretch>
        </p:blipFill>
        <p:spPr>
          <a:xfrm>
            <a:off x="4312968" y="3763797"/>
            <a:ext cx="2541056" cy="3176321"/>
          </a:xfrm>
          <a:prstGeom prst="rect">
            <a:avLst/>
          </a:prstGeom>
        </p:spPr>
      </p:pic>
      <p:sp>
        <p:nvSpPr>
          <p:cNvPr id="2" name="Rectangle 1">
            <a:extLst>
              <a:ext uri="{FF2B5EF4-FFF2-40B4-BE49-F238E27FC236}">
                <a16:creationId xmlns:a16="http://schemas.microsoft.com/office/drawing/2014/main" id="{46A77B76-07DB-E05B-83FE-40AF5FD991B8}"/>
              </a:ext>
            </a:extLst>
          </p:cNvPr>
          <p:cNvSpPr/>
          <p:nvPr/>
        </p:nvSpPr>
        <p:spPr>
          <a:xfrm>
            <a:off x="0" y="0"/>
            <a:ext cx="12192000" cy="7200900"/>
          </a:xfrm>
          <a:prstGeom prst="rect">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4ABCA2F3-3CFC-CCB1-E605-261C732C4255}"/>
              </a:ext>
            </a:extLst>
          </p:cNvPr>
          <p:cNvSpPr>
            <a:spLocks noGrp="1"/>
          </p:cNvSpPr>
          <p:nvPr/>
        </p:nvSpPr>
        <p:spPr>
          <a:xfrm>
            <a:off x="685800" y="945357"/>
            <a:ext cx="10820400" cy="47625"/>
          </a:xfrm>
          <a:prstGeom prst="rect">
            <a:avLst/>
          </a:prstGeom>
          <a:solidFill>
            <a:srgbClr val="AF0E58"/>
          </a:solidFill>
          <a:ln w="0">
            <a:noFill/>
            <a:prstDash val="solid"/>
          </a:ln>
        </p:spPr>
        <p:txBody>
          <a:bodyPr/>
          <a:lstStyle/>
          <a:p>
            <a:endParaRPr lang="en-GB"/>
          </a:p>
        </p:txBody>
      </p:sp>
      <p:pic>
        <p:nvPicPr>
          <p:cNvPr id="6" name="Picture 5">
            <a:extLst>
              <a:ext uri="{FF2B5EF4-FFF2-40B4-BE49-F238E27FC236}">
                <a16:creationId xmlns:a16="http://schemas.microsoft.com/office/drawing/2014/main" id="{6464D924-A278-DD6E-6BD3-04AA279D2469}"/>
              </a:ext>
            </a:extLst>
          </p:cNvPr>
          <p:cNvPicPr>
            <a:picLocks noChangeAspect="1"/>
          </p:cNvPicPr>
          <p:nvPr/>
        </p:nvPicPr>
        <p:blipFill>
          <a:blip r:embed="rId5"/>
          <a:srcRect l="4645" t="4653" r="4774" b="2738"/>
          <a:stretch>
            <a:fillRect/>
          </a:stretch>
        </p:blipFill>
        <p:spPr>
          <a:xfrm>
            <a:off x="6896696" y="3763797"/>
            <a:ext cx="2154213" cy="3169337"/>
          </a:xfrm>
          <a:prstGeom prst="rect">
            <a:avLst/>
          </a:prstGeom>
        </p:spPr>
      </p:pic>
      <p:pic>
        <p:nvPicPr>
          <p:cNvPr id="7" name="Picture 6">
            <a:extLst>
              <a:ext uri="{FF2B5EF4-FFF2-40B4-BE49-F238E27FC236}">
                <a16:creationId xmlns:a16="http://schemas.microsoft.com/office/drawing/2014/main" id="{77D2BB18-0900-37D8-C734-DE1098E6C298}"/>
              </a:ext>
            </a:extLst>
          </p:cNvPr>
          <p:cNvPicPr>
            <a:picLocks noChangeAspect="1"/>
          </p:cNvPicPr>
          <p:nvPr/>
        </p:nvPicPr>
        <p:blipFill>
          <a:blip r:embed="rId6"/>
          <a:stretch>
            <a:fillRect/>
          </a:stretch>
        </p:blipFill>
        <p:spPr>
          <a:xfrm>
            <a:off x="9093581" y="3763797"/>
            <a:ext cx="2327852" cy="3176321"/>
          </a:xfrm>
          <a:prstGeom prst="rect">
            <a:avLst/>
          </a:prstGeom>
        </p:spPr>
      </p:pic>
      <p:pic>
        <p:nvPicPr>
          <p:cNvPr id="19" name="Picture 18">
            <a:extLst>
              <a:ext uri="{FF2B5EF4-FFF2-40B4-BE49-F238E27FC236}">
                <a16:creationId xmlns:a16="http://schemas.microsoft.com/office/drawing/2014/main" id="{8645D24A-99ED-B59B-2B17-9D207B0D52F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6677" y="3763797"/>
            <a:ext cx="3603619" cy="2039385"/>
          </a:xfrm>
          <a:prstGeom prst="rect">
            <a:avLst/>
          </a:prstGeom>
        </p:spPr>
      </p:pic>
    </p:spTree>
    <p:extLst>
      <p:ext uri="{BB962C8B-B14F-4D97-AF65-F5344CB8AC3E}">
        <p14:creationId xmlns:p14="http://schemas.microsoft.com/office/powerpoint/2010/main" val="19321149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 name="slide-title">
            <a:extLst>
              <a:ext uri="{FF2B5EF4-FFF2-40B4-BE49-F238E27FC236}">
                <a16:creationId xmlns:a16="http://schemas.microsoft.com/office/drawing/2014/main" id="{E82CAA2A-0C55-4081-A8FD-DDF2B8924B5F}"/>
              </a:ext>
            </a:extLst>
          </p:cNvPr>
          <p:cNvSpPr>
            <a:spLocks noGrp="1"/>
          </p:cNvSpPr>
          <p:nvPr/>
        </p:nvSpPr>
        <p:spPr>
          <a:xfrm>
            <a:off x="685800" y="438150"/>
            <a:ext cx="10820400" cy="590550"/>
          </a:xfrm>
          <a:prstGeom prst="rect">
            <a:avLst/>
          </a:prstGeom>
          <a:noFill/>
          <a:ln w="0">
            <a:noFill/>
          </a:ln>
        </p:spPr>
        <p:txBody>
          <a:bodyPr anchor="t">
            <a:noAutofit/>
          </a:bodyPr>
          <a:lstStyle/>
          <a:p>
            <a:pPr algn="l">
              <a:defRPr sz="2850" b="1" i="0">
                <a:solidFill>
                  <a:srgbClr val="111111"/>
                </a:solidFill>
                <a:latin typeface="Arial"/>
                <a:ea typeface="Arial"/>
                <a:cs typeface="Arial"/>
              </a:defRPr>
            </a:pPr>
            <a:r>
              <a:rPr sz="2850" b="1" i="0">
                <a:solidFill>
                  <a:srgbClr val="111111"/>
                </a:solidFill>
                <a:latin typeface="Arial"/>
                <a:ea typeface="Arial"/>
                <a:cs typeface="Arial"/>
              </a:rPr>
              <a:t>DIGITAL ENGAGEMENT AND ANALYTICS</a:t>
            </a:r>
          </a:p>
        </p:txBody>
      </p:sp>
      <p:sp>
        <p:nvSpPr>
          <p:cNvPr id="2" name="title-rule">
            <a:extLst>
              <a:ext uri="{FF2B5EF4-FFF2-40B4-BE49-F238E27FC236}">
                <a16:creationId xmlns:a16="http://schemas.microsoft.com/office/drawing/2014/main" id="{A08E776A-38C2-4FDB-A3D4-821FC63B40C9}"/>
              </a:ext>
            </a:extLst>
          </p:cNvPr>
          <p:cNvSpPr>
            <a:spLocks noGrp="1"/>
          </p:cNvSpPr>
          <p:nvPr/>
        </p:nvSpPr>
        <p:spPr>
          <a:xfrm>
            <a:off x="685800" y="1123950"/>
            <a:ext cx="10820400" cy="47625"/>
          </a:xfrm>
          <a:prstGeom prst="rect">
            <a:avLst/>
          </a:prstGeom>
          <a:solidFill>
            <a:srgbClr val="AF0E58"/>
          </a:solidFill>
          <a:ln w="0">
            <a:noFill/>
          </a:ln>
        </p:spPr>
        <p:txBody>
          <a:bodyPr/>
          <a:lstStyle/>
          <a:p>
            <a:endParaRPr lang="en-GB"/>
          </a:p>
        </p:txBody>
      </p:sp>
      <p:sp>
        <p:nvSpPr>
          <p:cNvPr id="3" name="reporting-period">
            <a:extLst>
              <a:ext uri="{FF2B5EF4-FFF2-40B4-BE49-F238E27FC236}">
                <a16:creationId xmlns:a16="http://schemas.microsoft.com/office/drawing/2014/main" id="{92DEA547-C25A-4F23-9428-E03BEFA171AD}"/>
              </a:ext>
            </a:extLst>
          </p:cNvPr>
          <p:cNvSpPr>
            <a:spLocks noGrp="1"/>
          </p:cNvSpPr>
          <p:nvPr/>
        </p:nvSpPr>
        <p:spPr>
          <a:xfrm>
            <a:off x="685800" y="1314450"/>
            <a:ext cx="5143500" cy="323850"/>
          </a:xfrm>
          <a:prstGeom prst="rect">
            <a:avLst/>
          </a:prstGeom>
          <a:noFill/>
          <a:ln w="0">
            <a:noFill/>
          </a:ln>
        </p:spPr>
        <p:txBody>
          <a:bodyPr anchor="t">
            <a:noAutofit/>
          </a:bodyPr>
          <a:lstStyle/>
          <a:p>
            <a:pPr algn="l">
              <a:defRPr sz="1500" b="1" i="0">
                <a:solidFill>
                  <a:srgbClr val="AF0E58"/>
                </a:solidFill>
                <a:latin typeface="Arial"/>
                <a:ea typeface="Arial"/>
                <a:cs typeface="Arial"/>
              </a:defRPr>
            </a:pPr>
            <a:r>
              <a:rPr sz="1500" b="1" i="0">
                <a:solidFill>
                  <a:srgbClr val="AF0E58"/>
                </a:solidFill>
                <a:latin typeface="Arial"/>
                <a:ea typeface="Arial"/>
                <a:cs typeface="Arial"/>
              </a:rPr>
              <a:t>1 July to 30 September 2026</a:t>
            </a:r>
          </a:p>
        </p:txBody>
      </p:sp>
      <p:sp>
        <p:nvSpPr>
          <p:cNvPr id="4" name="website-accent">
            <a:extLst>
              <a:ext uri="{FF2B5EF4-FFF2-40B4-BE49-F238E27FC236}">
                <a16:creationId xmlns:a16="http://schemas.microsoft.com/office/drawing/2014/main" id="{2AE47889-9642-4A15-94E0-AE15BA864355}"/>
              </a:ext>
            </a:extLst>
          </p:cNvPr>
          <p:cNvSpPr>
            <a:spLocks noGrp="1"/>
          </p:cNvSpPr>
          <p:nvPr/>
        </p:nvSpPr>
        <p:spPr>
          <a:xfrm>
            <a:off x="685800" y="1857375"/>
            <a:ext cx="3333750" cy="76200"/>
          </a:xfrm>
          <a:prstGeom prst="rect">
            <a:avLst/>
          </a:prstGeom>
          <a:solidFill>
            <a:srgbClr val="F4BE40"/>
          </a:solidFill>
          <a:ln w="0">
            <a:noFill/>
          </a:ln>
        </p:spPr>
        <p:txBody>
          <a:bodyPr/>
          <a:lstStyle/>
          <a:p>
            <a:endParaRPr lang="en-GB"/>
          </a:p>
        </p:txBody>
      </p:sp>
      <p:sp>
        <p:nvSpPr>
          <p:cNvPr id="5" name="social-accent">
            <a:extLst>
              <a:ext uri="{FF2B5EF4-FFF2-40B4-BE49-F238E27FC236}">
                <a16:creationId xmlns:a16="http://schemas.microsoft.com/office/drawing/2014/main" id="{198402F1-C1F2-4421-A16B-A87039BF1AF7}"/>
              </a:ext>
            </a:extLst>
          </p:cNvPr>
          <p:cNvSpPr>
            <a:spLocks noGrp="1"/>
          </p:cNvSpPr>
          <p:nvPr/>
        </p:nvSpPr>
        <p:spPr>
          <a:xfrm>
            <a:off x="4429125" y="1857375"/>
            <a:ext cx="3333750" cy="76200"/>
          </a:xfrm>
          <a:prstGeom prst="rect">
            <a:avLst/>
          </a:prstGeom>
          <a:solidFill>
            <a:srgbClr val="AF0E58"/>
          </a:solidFill>
          <a:ln w="0">
            <a:noFill/>
          </a:ln>
        </p:spPr>
        <p:txBody>
          <a:bodyPr/>
          <a:lstStyle/>
          <a:p>
            <a:endParaRPr lang="en-GB"/>
          </a:p>
        </p:txBody>
      </p:sp>
      <p:sp>
        <p:nvSpPr>
          <p:cNvPr id="6" name="video-accent">
            <a:extLst>
              <a:ext uri="{FF2B5EF4-FFF2-40B4-BE49-F238E27FC236}">
                <a16:creationId xmlns:a16="http://schemas.microsoft.com/office/drawing/2014/main" id="{31EE07D6-C06B-496A-BA99-86707673E702}"/>
              </a:ext>
            </a:extLst>
          </p:cNvPr>
          <p:cNvSpPr>
            <a:spLocks noGrp="1"/>
          </p:cNvSpPr>
          <p:nvPr/>
        </p:nvSpPr>
        <p:spPr>
          <a:xfrm>
            <a:off x="8172450" y="1857375"/>
            <a:ext cx="3333750" cy="76200"/>
          </a:xfrm>
          <a:prstGeom prst="rect">
            <a:avLst/>
          </a:prstGeom>
          <a:solidFill>
            <a:srgbClr val="18A7B8"/>
          </a:solidFill>
          <a:ln w="0">
            <a:noFill/>
          </a:ln>
        </p:spPr>
        <p:txBody>
          <a:bodyPr/>
          <a:lstStyle/>
          <a:p>
            <a:endParaRPr lang="en-GB"/>
          </a:p>
        </p:txBody>
      </p:sp>
      <p:sp>
        <p:nvSpPr>
          <p:cNvPr id="7" name="website-label">
            <a:extLst>
              <a:ext uri="{FF2B5EF4-FFF2-40B4-BE49-F238E27FC236}">
                <a16:creationId xmlns:a16="http://schemas.microsoft.com/office/drawing/2014/main" id="{CD0BB22E-F857-4F92-92CF-407681DB3367}"/>
              </a:ext>
            </a:extLst>
          </p:cNvPr>
          <p:cNvSpPr>
            <a:spLocks noGrp="1"/>
          </p:cNvSpPr>
          <p:nvPr/>
        </p:nvSpPr>
        <p:spPr>
          <a:xfrm>
            <a:off x="685800" y="2076450"/>
            <a:ext cx="3143250" cy="285750"/>
          </a:xfrm>
          <a:prstGeom prst="rect">
            <a:avLst/>
          </a:prstGeom>
          <a:noFill/>
          <a:ln w="0">
            <a:noFill/>
          </a:ln>
        </p:spPr>
        <p:txBody>
          <a:bodyPr anchor="t">
            <a:noAutofit/>
          </a:bodyPr>
          <a:lstStyle/>
          <a:p>
            <a:pPr algn="l">
              <a:defRPr sz="1350" b="1" i="0">
                <a:solidFill>
                  <a:srgbClr val="AF0E58"/>
                </a:solidFill>
                <a:latin typeface="Arial"/>
                <a:ea typeface="Arial"/>
                <a:cs typeface="Arial"/>
              </a:defRPr>
            </a:pPr>
            <a:r>
              <a:rPr sz="1350" b="1" i="0">
                <a:solidFill>
                  <a:srgbClr val="AF0E58"/>
                </a:solidFill>
                <a:latin typeface="Arial"/>
                <a:ea typeface="Arial"/>
                <a:cs typeface="Arial"/>
              </a:rPr>
              <a:t>WEBSITE</a:t>
            </a:r>
          </a:p>
        </p:txBody>
      </p:sp>
      <p:sp>
        <p:nvSpPr>
          <p:cNvPr id="8" name="website-primary-value">
            <a:extLst>
              <a:ext uri="{FF2B5EF4-FFF2-40B4-BE49-F238E27FC236}">
                <a16:creationId xmlns:a16="http://schemas.microsoft.com/office/drawing/2014/main" id="{1CBD1C61-B11D-4735-B1D4-E84F7B703E58}"/>
              </a:ext>
            </a:extLst>
          </p:cNvPr>
          <p:cNvSpPr>
            <a:spLocks noGrp="1"/>
          </p:cNvSpPr>
          <p:nvPr/>
        </p:nvSpPr>
        <p:spPr>
          <a:xfrm>
            <a:off x="685800" y="2400300"/>
            <a:ext cx="3143250" cy="628650"/>
          </a:xfrm>
          <a:prstGeom prst="rect">
            <a:avLst/>
          </a:prstGeom>
          <a:noFill/>
          <a:ln w="0">
            <a:noFill/>
          </a:ln>
        </p:spPr>
        <p:txBody>
          <a:bodyPr anchor="t">
            <a:noAutofit/>
          </a:bodyPr>
          <a:lstStyle/>
          <a:p>
            <a:pPr algn="l">
              <a:defRPr sz="3600" b="1" i="0">
                <a:solidFill>
                  <a:srgbClr val="111111"/>
                </a:solidFill>
                <a:latin typeface="Arial"/>
                <a:ea typeface="Arial"/>
                <a:cs typeface="Arial"/>
              </a:defRPr>
            </a:pPr>
            <a:r>
              <a:rPr sz="3600" b="1" i="0">
                <a:solidFill>
                  <a:srgbClr val="111111"/>
                </a:solidFill>
                <a:latin typeface="Arial"/>
                <a:ea typeface="Arial"/>
                <a:cs typeface="Arial"/>
              </a:rPr>
              <a:t>16,080</a:t>
            </a:r>
          </a:p>
        </p:txBody>
      </p:sp>
      <p:sp>
        <p:nvSpPr>
          <p:cNvPr id="9" name="website-primary-label">
            <a:extLst>
              <a:ext uri="{FF2B5EF4-FFF2-40B4-BE49-F238E27FC236}">
                <a16:creationId xmlns:a16="http://schemas.microsoft.com/office/drawing/2014/main" id="{FA4E6494-7FA7-4520-A652-6A19865AFBF4}"/>
              </a:ext>
            </a:extLst>
          </p:cNvPr>
          <p:cNvSpPr>
            <a:spLocks noGrp="1"/>
          </p:cNvSpPr>
          <p:nvPr/>
        </p:nvSpPr>
        <p:spPr>
          <a:xfrm>
            <a:off x="723900" y="2971800"/>
            <a:ext cx="3048000" cy="285750"/>
          </a:xfrm>
          <a:prstGeom prst="rect">
            <a:avLst/>
          </a:prstGeom>
          <a:noFill/>
          <a:ln w="0">
            <a:noFill/>
          </a:ln>
        </p:spPr>
        <p:txBody>
          <a:bodyPr anchor="t">
            <a:noAutofit/>
          </a:bodyPr>
          <a:lstStyle/>
          <a:p>
            <a:pPr algn="l">
              <a:defRPr sz="1425" b="0" i="0">
                <a:solidFill>
                  <a:srgbClr val="777777"/>
                </a:solidFill>
                <a:latin typeface="Arial"/>
                <a:ea typeface="Arial"/>
                <a:cs typeface="Arial"/>
              </a:defRPr>
            </a:pPr>
            <a:r>
              <a:rPr sz="1425" b="0" i="0">
                <a:solidFill>
                  <a:srgbClr val="777777"/>
                </a:solidFill>
                <a:latin typeface="Arial"/>
                <a:ea typeface="Arial"/>
                <a:cs typeface="Arial"/>
              </a:rPr>
              <a:t>users</a:t>
            </a:r>
          </a:p>
        </p:txBody>
      </p:sp>
      <p:sp>
        <p:nvSpPr>
          <p:cNvPr id="10" name="sessions-value">
            <a:extLst>
              <a:ext uri="{FF2B5EF4-FFF2-40B4-BE49-F238E27FC236}">
                <a16:creationId xmlns:a16="http://schemas.microsoft.com/office/drawing/2014/main" id="{9D5301AD-6714-4065-8BB0-5A0409F0FC08}"/>
              </a:ext>
            </a:extLst>
          </p:cNvPr>
          <p:cNvSpPr>
            <a:spLocks noGrp="1"/>
          </p:cNvSpPr>
          <p:nvPr/>
        </p:nvSpPr>
        <p:spPr>
          <a:xfrm>
            <a:off x="685800" y="3467100"/>
            <a:ext cx="1428750" cy="304800"/>
          </a:xfrm>
          <a:prstGeom prst="rect">
            <a:avLst/>
          </a:prstGeom>
          <a:noFill/>
          <a:ln w="0">
            <a:noFill/>
          </a:ln>
        </p:spPr>
        <p:txBody>
          <a:bodyPr anchor="t">
            <a:noAutofit/>
          </a:bodyPr>
          <a:lstStyle/>
          <a:p>
            <a:pPr algn="l">
              <a:defRPr sz="1800" b="1" i="0">
                <a:solidFill>
                  <a:srgbClr val="111111"/>
                </a:solidFill>
                <a:latin typeface="Arial"/>
                <a:ea typeface="Arial"/>
                <a:cs typeface="Arial"/>
              </a:defRPr>
            </a:pPr>
            <a:r>
              <a:rPr sz="1800" b="1" i="0">
                <a:solidFill>
                  <a:srgbClr val="111111"/>
                </a:solidFill>
                <a:latin typeface="Arial"/>
                <a:ea typeface="Arial"/>
                <a:cs typeface="Arial"/>
              </a:rPr>
              <a:t>20,307</a:t>
            </a:r>
          </a:p>
        </p:txBody>
      </p:sp>
      <p:sp>
        <p:nvSpPr>
          <p:cNvPr id="11" name="sessions-label">
            <a:extLst>
              <a:ext uri="{FF2B5EF4-FFF2-40B4-BE49-F238E27FC236}">
                <a16:creationId xmlns:a16="http://schemas.microsoft.com/office/drawing/2014/main" id="{2DCB13EF-0CCD-427A-94F4-6E13B84C8EBF}"/>
              </a:ext>
            </a:extLst>
          </p:cNvPr>
          <p:cNvSpPr>
            <a:spLocks noGrp="1"/>
          </p:cNvSpPr>
          <p:nvPr/>
        </p:nvSpPr>
        <p:spPr>
          <a:xfrm>
            <a:off x="685800" y="3771900"/>
            <a:ext cx="1428750" cy="228600"/>
          </a:xfrm>
          <a:prstGeom prst="rect">
            <a:avLst/>
          </a:prstGeom>
          <a:noFill/>
          <a:ln w="0">
            <a:noFill/>
          </a:ln>
        </p:spPr>
        <p:txBody>
          <a:bodyPr anchor="t">
            <a:noAutofit/>
          </a:bodyPr>
          <a:lstStyle/>
          <a:p>
            <a:pPr algn="l">
              <a:defRPr sz="1125" b="0" i="0">
                <a:solidFill>
                  <a:srgbClr val="777777"/>
                </a:solidFill>
                <a:latin typeface="Arial"/>
                <a:ea typeface="Arial"/>
                <a:cs typeface="Arial"/>
              </a:defRPr>
            </a:pPr>
            <a:r>
              <a:rPr sz="1125" b="0" i="0">
                <a:solidFill>
                  <a:srgbClr val="777777"/>
                </a:solidFill>
                <a:latin typeface="Arial"/>
                <a:ea typeface="Arial"/>
                <a:cs typeface="Arial"/>
              </a:rPr>
              <a:t>sessions</a:t>
            </a:r>
          </a:p>
        </p:txBody>
      </p:sp>
      <p:sp>
        <p:nvSpPr>
          <p:cNvPr id="12" name="pageviews-value">
            <a:extLst>
              <a:ext uri="{FF2B5EF4-FFF2-40B4-BE49-F238E27FC236}">
                <a16:creationId xmlns:a16="http://schemas.microsoft.com/office/drawing/2014/main" id="{59EC5702-DB78-4F5A-BCB0-0E455ABA4317}"/>
              </a:ext>
            </a:extLst>
          </p:cNvPr>
          <p:cNvSpPr>
            <a:spLocks noGrp="1"/>
          </p:cNvSpPr>
          <p:nvPr/>
        </p:nvSpPr>
        <p:spPr>
          <a:xfrm>
            <a:off x="2381250" y="3467100"/>
            <a:ext cx="1428750" cy="304800"/>
          </a:xfrm>
          <a:prstGeom prst="rect">
            <a:avLst/>
          </a:prstGeom>
          <a:noFill/>
          <a:ln w="0">
            <a:noFill/>
          </a:ln>
        </p:spPr>
        <p:txBody>
          <a:bodyPr anchor="t">
            <a:noAutofit/>
          </a:bodyPr>
          <a:lstStyle/>
          <a:p>
            <a:pPr algn="l">
              <a:defRPr sz="1800" b="1" i="0">
                <a:solidFill>
                  <a:srgbClr val="111111"/>
                </a:solidFill>
                <a:latin typeface="Arial"/>
                <a:ea typeface="Arial"/>
                <a:cs typeface="Arial"/>
              </a:defRPr>
            </a:pPr>
            <a:r>
              <a:rPr sz="1800" b="1" i="0">
                <a:solidFill>
                  <a:srgbClr val="111111"/>
                </a:solidFill>
                <a:latin typeface="Arial"/>
                <a:ea typeface="Arial"/>
                <a:cs typeface="Arial"/>
              </a:rPr>
              <a:t>30,538</a:t>
            </a:r>
          </a:p>
        </p:txBody>
      </p:sp>
      <p:sp>
        <p:nvSpPr>
          <p:cNvPr id="13" name="pageviews-label">
            <a:extLst>
              <a:ext uri="{FF2B5EF4-FFF2-40B4-BE49-F238E27FC236}">
                <a16:creationId xmlns:a16="http://schemas.microsoft.com/office/drawing/2014/main" id="{A638BD8F-A7CE-45EE-9781-1BA37B3BCD59}"/>
              </a:ext>
            </a:extLst>
          </p:cNvPr>
          <p:cNvSpPr>
            <a:spLocks noGrp="1"/>
          </p:cNvSpPr>
          <p:nvPr/>
        </p:nvSpPr>
        <p:spPr>
          <a:xfrm>
            <a:off x="2381250" y="3771900"/>
            <a:ext cx="1428750" cy="228600"/>
          </a:xfrm>
          <a:prstGeom prst="rect">
            <a:avLst/>
          </a:prstGeom>
          <a:noFill/>
          <a:ln w="0">
            <a:noFill/>
          </a:ln>
        </p:spPr>
        <p:txBody>
          <a:bodyPr anchor="t">
            <a:noAutofit/>
          </a:bodyPr>
          <a:lstStyle/>
          <a:p>
            <a:pPr algn="l">
              <a:defRPr sz="1125" b="0" i="0">
                <a:solidFill>
                  <a:srgbClr val="777777"/>
                </a:solidFill>
                <a:latin typeface="Arial"/>
                <a:ea typeface="Arial"/>
                <a:cs typeface="Arial"/>
              </a:defRPr>
            </a:pPr>
            <a:r>
              <a:rPr sz="1125" b="0" i="0">
                <a:solidFill>
                  <a:srgbClr val="777777"/>
                </a:solidFill>
                <a:latin typeface="Arial"/>
                <a:ea typeface="Arial"/>
                <a:cs typeface="Arial"/>
              </a:rPr>
              <a:t>page views</a:t>
            </a:r>
          </a:p>
        </p:txBody>
      </p:sp>
      <p:sp>
        <p:nvSpPr>
          <p:cNvPr id="14" name="engagement-time-value">
            <a:extLst>
              <a:ext uri="{FF2B5EF4-FFF2-40B4-BE49-F238E27FC236}">
                <a16:creationId xmlns:a16="http://schemas.microsoft.com/office/drawing/2014/main" id="{33756B42-2F81-47B1-AB78-7038D74F6B75}"/>
              </a:ext>
            </a:extLst>
          </p:cNvPr>
          <p:cNvSpPr>
            <a:spLocks noGrp="1"/>
          </p:cNvSpPr>
          <p:nvPr/>
        </p:nvSpPr>
        <p:spPr>
          <a:xfrm>
            <a:off x="685800" y="4171950"/>
            <a:ext cx="1428750" cy="304800"/>
          </a:xfrm>
          <a:prstGeom prst="rect">
            <a:avLst/>
          </a:prstGeom>
          <a:noFill/>
          <a:ln w="0">
            <a:noFill/>
          </a:ln>
        </p:spPr>
        <p:txBody>
          <a:bodyPr lIns="91440" tIns="45720" rIns="91440" bIns="45720" anchor="t">
            <a:noAutofit/>
          </a:bodyPr>
          <a:lstStyle/>
          <a:p>
            <a:pPr>
              <a:defRPr sz="1800" b="1" i="0">
                <a:solidFill>
                  <a:srgbClr val="111111"/>
                </a:solidFill>
                <a:latin typeface="Arial"/>
                <a:ea typeface="Arial"/>
                <a:cs typeface="Arial"/>
              </a:defRPr>
            </a:pPr>
            <a:r>
              <a:rPr sz="1800" b="1" i="0">
                <a:solidFill>
                  <a:srgbClr val="111111"/>
                </a:solidFill>
                <a:latin typeface="Arial"/>
                <a:ea typeface="Arial"/>
                <a:cs typeface="Arial"/>
              </a:rPr>
              <a:t>22 </a:t>
            </a:r>
            <a:r>
              <a:rPr lang="en-US" b="1">
                <a:solidFill>
                  <a:srgbClr val="111111"/>
                </a:solidFill>
                <a:latin typeface="Arial"/>
                <a:ea typeface="Arial"/>
                <a:cs typeface="Arial"/>
              </a:rPr>
              <a:t>sec</a:t>
            </a:r>
            <a:endParaRPr sz="1800" b="1" i="0">
              <a:solidFill>
                <a:srgbClr val="111111"/>
              </a:solidFill>
              <a:latin typeface="Arial"/>
              <a:ea typeface="Arial"/>
              <a:cs typeface="Arial"/>
            </a:endParaRPr>
          </a:p>
        </p:txBody>
      </p:sp>
      <p:sp>
        <p:nvSpPr>
          <p:cNvPr id="15" name="engagement-time-label">
            <a:extLst>
              <a:ext uri="{FF2B5EF4-FFF2-40B4-BE49-F238E27FC236}">
                <a16:creationId xmlns:a16="http://schemas.microsoft.com/office/drawing/2014/main" id="{C9661C72-A404-49AC-8FEC-61A157D2353C}"/>
              </a:ext>
            </a:extLst>
          </p:cNvPr>
          <p:cNvSpPr>
            <a:spLocks noGrp="1"/>
          </p:cNvSpPr>
          <p:nvPr/>
        </p:nvSpPr>
        <p:spPr>
          <a:xfrm>
            <a:off x="685800" y="4476750"/>
            <a:ext cx="1619250" cy="228600"/>
          </a:xfrm>
          <a:prstGeom prst="rect">
            <a:avLst/>
          </a:prstGeom>
          <a:noFill/>
          <a:ln w="0">
            <a:noFill/>
          </a:ln>
        </p:spPr>
        <p:txBody>
          <a:bodyPr anchor="t">
            <a:noAutofit/>
          </a:bodyPr>
          <a:lstStyle/>
          <a:p>
            <a:pPr algn="l">
              <a:defRPr sz="1125" b="0" i="0">
                <a:solidFill>
                  <a:srgbClr val="777777"/>
                </a:solidFill>
                <a:latin typeface="Arial"/>
                <a:ea typeface="Arial"/>
                <a:cs typeface="Arial"/>
              </a:defRPr>
            </a:pPr>
            <a:r>
              <a:rPr sz="1125" b="0" i="0">
                <a:solidFill>
                  <a:srgbClr val="777777"/>
                </a:solidFill>
                <a:latin typeface="Arial"/>
                <a:ea typeface="Arial"/>
                <a:cs typeface="Arial"/>
              </a:rPr>
              <a:t>average engagement</a:t>
            </a:r>
          </a:p>
        </p:txBody>
      </p:sp>
      <p:sp>
        <p:nvSpPr>
          <p:cNvPr id="16" name="website-rate-value">
            <a:extLst>
              <a:ext uri="{FF2B5EF4-FFF2-40B4-BE49-F238E27FC236}">
                <a16:creationId xmlns:a16="http://schemas.microsoft.com/office/drawing/2014/main" id="{74B3FEC9-6530-4BA9-B648-D3112FA12566}"/>
              </a:ext>
            </a:extLst>
          </p:cNvPr>
          <p:cNvSpPr>
            <a:spLocks noGrp="1"/>
          </p:cNvSpPr>
          <p:nvPr/>
        </p:nvSpPr>
        <p:spPr>
          <a:xfrm>
            <a:off x="2381250" y="4171950"/>
            <a:ext cx="1428750" cy="304800"/>
          </a:xfrm>
          <a:prstGeom prst="rect">
            <a:avLst/>
          </a:prstGeom>
          <a:noFill/>
          <a:ln w="0">
            <a:noFill/>
          </a:ln>
        </p:spPr>
        <p:txBody>
          <a:bodyPr lIns="91440" tIns="45720" rIns="91440" bIns="45720" anchor="t">
            <a:noAutofit/>
          </a:bodyPr>
          <a:lstStyle/>
          <a:p>
            <a:pPr algn="l">
              <a:defRPr sz="1800" b="1" i="0">
                <a:solidFill>
                  <a:srgbClr val="111111"/>
                </a:solidFill>
                <a:latin typeface="Arial"/>
                <a:ea typeface="Arial"/>
                <a:cs typeface="Arial"/>
              </a:defRPr>
            </a:pPr>
            <a:r>
              <a:rPr lang="en-GB" b="1">
                <a:solidFill>
                  <a:srgbClr val="111111"/>
                </a:solidFill>
                <a:latin typeface="Arial"/>
                <a:ea typeface="Arial"/>
                <a:cs typeface="Arial"/>
              </a:rPr>
              <a:t>34</a:t>
            </a:r>
            <a:r>
              <a:rPr sz="1800" b="1" i="0">
                <a:solidFill>
                  <a:srgbClr val="111111"/>
                </a:solidFill>
                <a:latin typeface="Arial"/>
                <a:ea typeface="Arial"/>
                <a:cs typeface="Arial"/>
              </a:rPr>
              <a:t>%</a:t>
            </a:r>
          </a:p>
        </p:txBody>
      </p:sp>
      <p:sp>
        <p:nvSpPr>
          <p:cNvPr id="17" name="website-rate-label">
            <a:extLst>
              <a:ext uri="{FF2B5EF4-FFF2-40B4-BE49-F238E27FC236}">
                <a16:creationId xmlns:a16="http://schemas.microsoft.com/office/drawing/2014/main" id="{B4ACB98D-CB64-4C37-8A90-0D64BB720A87}"/>
              </a:ext>
            </a:extLst>
          </p:cNvPr>
          <p:cNvSpPr>
            <a:spLocks noGrp="1"/>
          </p:cNvSpPr>
          <p:nvPr/>
        </p:nvSpPr>
        <p:spPr>
          <a:xfrm>
            <a:off x="2381250" y="4476750"/>
            <a:ext cx="1524000" cy="228600"/>
          </a:xfrm>
          <a:prstGeom prst="rect">
            <a:avLst/>
          </a:prstGeom>
          <a:noFill/>
          <a:ln w="0">
            <a:noFill/>
          </a:ln>
        </p:spPr>
        <p:txBody>
          <a:bodyPr anchor="t">
            <a:noAutofit/>
          </a:bodyPr>
          <a:lstStyle/>
          <a:p>
            <a:pPr algn="l">
              <a:defRPr sz="1125" b="0" i="0">
                <a:solidFill>
                  <a:srgbClr val="777777"/>
                </a:solidFill>
                <a:latin typeface="Arial"/>
                <a:ea typeface="Arial"/>
                <a:cs typeface="Arial"/>
              </a:defRPr>
            </a:pPr>
            <a:r>
              <a:rPr sz="1125" b="0" i="0">
                <a:solidFill>
                  <a:srgbClr val="777777"/>
                </a:solidFill>
                <a:latin typeface="Arial"/>
                <a:ea typeface="Arial"/>
                <a:cs typeface="Arial"/>
              </a:rPr>
              <a:t>engagement rate</a:t>
            </a:r>
          </a:p>
        </p:txBody>
      </p:sp>
      <p:sp>
        <p:nvSpPr>
          <p:cNvPr id="18" name="website-published-output">
            <a:extLst>
              <a:ext uri="{FF2B5EF4-FFF2-40B4-BE49-F238E27FC236}">
                <a16:creationId xmlns:a16="http://schemas.microsoft.com/office/drawing/2014/main" id="{0359AEB3-F9CE-4B2B-B27F-258E26B03FE0}"/>
              </a:ext>
            </a:extLst>
          </p:cNvPr>
          <p:cNvSpPr>
            <a:spLocks noGrp="1"/>
          </p:cNvSpPr>
          <p:nvPr/>
        </p:nvSpPr>
        <p:spPr>
          <a:xfrm>
            <a:off x="685800" y="4857750"/>
            <a:ext cx="3333750" cy="304800"/>
          </a:xfrm>
          <a:prstGeom prst="rect">
            <a:avLst/>
          </a:prstGeom>
          <a:noFill/>
          <a:ln w="0">
            <a:noFill/>
          </a:ln>
        </p:spPr>
        <p:txBody>
          <a:bodyPr anchor="t">
            <a:noAutofit/>
          </a:bodyPr>
          <a:lstStyle/>
          <a:p>
            <a:pPr algn="l">
              <a:defRPr sz="1125" b="1" i="0">
                <a:solidFill>
                  <a:srgbClr val="AF0E58"/>
                </a:solidFill>
                <a:latin typeface="Arial"/>
                <a:ea typeface="Arial"/>
                <a:cs typeface="Arial"/>
              </a:defRPr>
            </a:pPr>
            <a:r>
              <a:rPr sz="1125" b="1" i="0">
                <a:solidFill>
                  <a:srgbClr val="AF0E58"/>
                </a:solidFill>
                <a:latin typeface="Arial"/>
                <a:ea typeface="Arial"/>
                <a:cs typeface="Arial"/>
              </a:rPr>
              <a:t>719 downloads   |   11 resources   |   10 blogs</a:t>
            </a:r>
          </a:p>
        </p:txBody>
      </p:sp>
      <p:sp>
        <p:nvSpPr>
          <p:cNvPr id="19" name="social-label">
            <a:extLst>
              <a:ext uri="{FF2B5EF4-FFF2-40B4-BE49-F238E27FC236}">
                <a16:creationId xmlns:a16="http://schemas.microsoft.com/office/drawing/2014/main" id="{74AEDFC3-54ED-4E5C-A4FD-33785C58CA14}"/>
              </a:ext>
            </a:extLst>
          </p:cNvPr>
          <p:cNvSpPr>
            <a:spLocks noGrp="1"/>
          </p:cNvSpPr>
          <p:nvPr/>
        </p:nvSpPr>
        <p:spPr>
          <a:xfrm>
            <a:off x="4429125" y="2076450"/>
            <a:ext cx="3143250" cy="285750"/>
          </a:xfrm>
          <a:prstGeom prst="rect">
            <a:avLst/>
          </a:prstGeom>
          <a:noFill/>
          <a:ln w="0">
            <a:noFill/>
          </a:ln>
        </p:spPr>
        <p:txBody>
          <a:bodyPr anchor="t">
            <a:noAutofit/>
          </a:bodyPr>
          <a:lstStyle/>
          <a:p>
            <a:pPr algn="l">
              <a:defRPr sz="1350" b="1" i="0">
                <a:solidFill>
                  <a:srgbClr val="AF0E58"/>
                </a:solidFill>
                <a:latin typeface="Arial"/>
                <a:ea typeface="Arial"/>
                <a:cs typeface="Arial"/>
              </a:defRPr>
            </a:pPr>
            <a:r>
              <a:rPr sz="1350" b="1" i="0">
                <a:solidFill>
                  <a:srgbClr val="AF0E58"/>
                </a:solidFill>
                <a:latin typeface="Arial"/>
                <a:ea typeface="Arial"/>
                <a:cs typeface="Arial"/>
              </a:rPr>
              <a:t>SOCIAL MEDIA</a:t>
            </a:r>
          </a:p>
        </p:txBody>
      </p:sp>
      <p:sp>
        <p:nvSpPr>
          <p:cNvPr id="20" name="social-primary-value">
            <a:extLst>
              <a:ext uri="{FF2B5EF4-FFF2-40B4-BE49-F238E27FC236}">
                <a16:creationId xmlns:a16="http://schemas.microsoft.com/office/drawing/2014/main" id="{F39A4477-0270-411A-BA3C-A2F49158022A}"/>
              </a:ext>
            </a:extLst>
          </p:cNvPr>
          <p:cNvSpPr>
            <a:spLocks noGrp="1"/>
          </p:cNvSpPr>
          <p:nvPr/>
        </p:nvSpPr>
        <p:spPr>
          <a:xfrm>
            <a:off x="4429125" y="2400300"/>
            <a:ext cx="3143250" cy="628650"/>
          </a:xfrm>
          <a:prstGeom prst="rect">
            <a:avLst/>
          </a:prstGeom>
          <a:noFill/>
          <a:ln w="0">
            <a:noFill/>
          </a:ln>
        </p:spPr>
        <p:txBody>
          <a:bodyPr anchor="t">
            <a:noAutofit/>
          </a:bodyPr>
          <a:lstStyle/>
          <a:p>
            <a:pPr algn="l">
              <a:defRPr sz="3600" b="1" i="0">
                <a:solidFill>
                  <a:srgbClr val="111111"/>
                </a:solidFill>
                <a:latin typeface="Arial"/>
                <a:ea typeface="Arial"/>
                <a:cs typeface="Arial"/>
              </a:defRPr>
            </a:pPr>
            <a:r>
              <a:rPr sz="3600" b="1" i="0">
                <a:solidFill>
                  <a:srgbClr val="111111"/>
                </a:solidFill>
                <a:latin typeface="Arial"/>
                <a:ea typeface="Arial"/>
                <a:cs typeface="Arial"/>
              </a:rPr>
              <a:t>328,796</a:t>
            </a:r>
          </a:p>
        </p:txBody>
      </p:sp>
      <p:sp>
        <p:nvSpPr>
          <p:cNvPr id="21" name="social-primary-label">
            <a:extLst>
              <a:ext uri="{FF2B5EF4-FFF2-40B4-BE49-F238E27FC236}">
                <a16:creationId xmlns:a16="http://schemas.microsoft.com/office/drawing/2014/main" id="{79081887-B82A-4B4E-ACAD-403D3B31FA26}"/>
              </a:ext>
            </a:extLst>
          </p:cNvPr>
          <p:cNvSpPr>
            <a:spLocks noGrp="1"/>
          </p:cNvSpPr>
          <p:nvPr/>
        </p:nvSpPr>
        <p:spPr>
          <a:xfrm>
            <a:off x="4467225" y="2971800"/>
            <a:ext cx="3048000" cy="285750"/>
          </a:xfrm>
          <a:prstGeom prst="rect">
            <a:avLst/>
          </a:prstGeom>
          <a:noFill/>
          <a:ln w="0">
            <a:noFill/>
          </a:ln>
        </p:spPr>
        <p:txBody>
          <a:bodyPr anchor="t">
            <a:noAutofit/>
          </a:bodyPr>
          <a:lstStyle/>
          <a:p>
            <a:pPr algn="l">
              <a:defRPr sz="1425" b="0" i="0">
                <a:solidFill>
                  <a:srgbClr val="777777"/>
                </a:solidFill>
                <a:latin typeface="Arial"/>
                <a:ea typeface="Arial"/>
                <a:cs typeface="Arial"/>
              </a:defRPr>
            </a:pPr>
            <a:r>
              <a:rPr sz="1425" b="0" i="0">
                <a:solidFill>
                  <a:srgbClr val="777777"/>
                </a:solidFill>
                <a:latin typeface="Arial"/>
                <a:ea typeface="Arial"/>
                <a:cs typeface="Arial"/>
              </a:rPr>
              <a:t>social media views</a:t>
            </a:r>
          </a:p>
        </p:txBody>
      </p:sp>
      <p:sp>
        <p:nvSpPr>
          <p:cNvPr id="22" name="social-interactions-value">
            <a:extLst>
              <a:ext uri="{FF2B5EF4-FFF2-40B4-BE49-F238E27FC236}">
                <a16:creationId xmlns:a16="http://schemas.microsoft.com/office/drawing/2014/main" id="{A56CECE4-848F-4B53-BF5B-F44237916764}"/>
              </a:ext>
            </a:extLst>
          </p:cNvPr>
          <p:cNvSpPr>
            <a:spLocks noGrp="1"/>
          </p:cNvSpPr>
          <p:nvPr/>
        </p:nvSpPr>
        <p:spPr>
          <a:xfrm>
            <a:off x="4429125" y="3600450"/>
            <a:ext cx="1524000" cy="381000"/>
          </a:xfrm>
          <a:prstGeom prst="rect">
            <a:avLst/>
          </a:prstGeom>
          <a:noFill/>
          <a:ln w="0">
            <a:noFill/>
          </a:ln>
        </p:spPr>
        <p:txBody>
          <a:bodyPr anchor="t">
            <a:noAutofit/>
          </a:bodyPr>
          <a:lstStyle/>
          <a:p>
            <a:pPr algn="l">
              <a:defRPr sz="2250" b="1" i="0">
                <a:solidFill>
                  <a:srgbClr val="111111"/>
                </a:solidFill>
                <a:latin typeface="Arial"/>
                <a:ea typeface="Arial"/>
                <a:cs typeface="Arial"/>
              </a:defRPr>
            </a:pPr>
            <a:r>
              <a:rPr sz="2250" b="1" i="0">
                <a:solidFill>
                  <a:srgbClr val="111111"/>
                </a:solidFill>
                <a:latin typeface="Arial"/>
                <a:ea typeface="Arial"/>
                <a:cs typeface="Arial"/>
              </a:rPr>
              <a:t>14,008</a:t>
            </a:r>
          </a:p>
        </p:txBody>
      </p:sp>
      <p:sp>
        <p:nvSpPr>
          <p:cNvPr id="23" name="social-interactions-label">
            <a:extLst>
              <a:ext uri="{FF2B5EF4-FFF2-40B4-BE49-F238E27FC236}">
                <a16:creationId xmlns:a16="http://schemas.microsoft.com/office/drawing/2014/main" id="{32180418-A2D7-4EFA-ABED-40265612A2A3}"/>
              </a:ext>
            </a:extLst>
          </p:cNvPr>
          <p:cNvSpPr>
            <a:spLocks noGrp="1"/>
          </p:cNvSpPr>
          <p:nvPr/>
        </p:nvSpPr>
        <p:spPr>
          <a:xfrm>
            <a:off x="4467225" y="3981450"/>
            <a:ext cx="1428750" cy="247650"/>
          </a:xfrm>
          <a:prstGeom prst="rect">
            <a:avLst/>
          </a:prstGeom>
          <a:noFill/>
          <a:ln w="0">
            <a:noFill/>
          </a:ln>
        </p:spPr>
        <p:txBody>
          <a:bodyPr anchor="t">
            <a:noAutofit/>
          </a:bodyPr>
          <a:lstStyle/>
          <a:p>
            <a:pPr algn="l">
              <a:defRPr sz="1200" b="0" i="0">
                <a:solidFill>
                  <a:srgbClr val="777777"/>
                </a:solidFill>
                <a:latin typeface="Arial"/>
                <a:ea typeface="Arial"/>
                <a:cs typeface="Arial"/>
              </a:defRPr>
            </a:pPr>
            <a:r>
              <a:rPr sz="1200" b="0" i="0">
                <a:solidFill>
                  <a:srgbClr val="777777"/>
                </a:solidFill>
                <a:latin typeface="Arial"/>
                <a:ea typeface="Arial"/>
                <a:cs typeface="Arial"/>
              </a:rPr>
              <a:t>interactions</a:t>
            </a:r>
          </a:p>
        </p:txBody>
      </p:sp>
      <p:sp>
        <p:nvSpPr>
          <p:cNvPr id="24" name="social-rate-value">
            <a:extLst>
              <a:ext uri="{FF2B5EF4-FFF2-40B4-BE49-F238E27FC236}">
                <a16:creationId xmlns:a16="http://schemas.microsoft.com/office/drawing/2014/main" id="{2A02A8A5-4B05-4F43-BBFE-14A079C10ACF}"/>
              </a:ext>
            </a:extLst>
          </p:cNvPr>
          <p:cNvSpPr>
            <a:spLocks noGrp="1"/>
          </p:cNvSpPr>
          <p:nvPr/>
        </p:nvSpPr>
        <p:spPr>
          <a:xfrm>
            <a:off x="6268414" y="3613308"/>
            <a:ext cx="1364446" cy="368142"/>
          </a:xfrm>
          <a:prstGeom prst="rect">
            <a:avLst/>
          </a:prstGeom>
          <a:noFill/>
          <a:ln w="0">
            <a:noFill/>
          </a:ln>
        </p:spPr>
        <p:txBody>
          <a:bodyPr lIns="91440" tIns="45720" rIns="91440" bIns="45720" anchor="t">
            <a:noAutofit/>
          </a:bodyPr>
          <a:lstStyle/>
          <a:p>
            <a:pPr algn="l">
              <a:defRPr sz="2250" b="1" i="0">
                <a:solidFill>
                  <a:srgbClr val="111111"/>
                </a:solidFill>
                <a:latin typeface="Arial"/>
                <a:ea typeface="Arial"/>
                <a:cs typeface="Arial"/>
              </a:defRPr>
            </a:pPr>
            <a:r>
              <a:rPr lang="en-US" sz="2250" b="1">
                <a:solidFill>
                  <a:srgbClr val="111111"/>
                </a:solidFill>
                <a:latin typeface="Arial"/>
                <a:ea typeface="Arial"/>
                <a:cs typeface="Arial"/>
              </a:rPr>
              <a:t>4</a:t>
            </a:r>
            <a:r>
              <a:rPr sz="2250" b="1" i="0">
                <a:solidFill>
                  <a:srgbClr val="111111"/>
                </a:solidFill>
                <a:latin typeface="Arial"/>
                <a:ea typeface="Arial"/>
                <a:cs typeface="Arial"/>
              </a:rPr>
              <a:t>%</a:t>
            </a:r>
          </a:p>
        </p:txBody>
      </p:sp>
      <p:sp>
        <p:nvSpPr>
          <p:cNvPr id="25" name="social-rate-label">
            <a:extLst>
              <a:ext uri="{FF2B5EF4-FFF2-40B4-BE49-F238E27FC236}">
                <a16:creationId xmlns:a16="http://schemas.microsoft.com/office/drawing/2014/main" id="{DB32BECA-B293-46CA-9520-6266E4573BB4}"/>
              </a:ext>
            </a:extLst>
          </p:cNvPr>
          <p:cNvSpPr>
            <a:spLocks noGrp="1"/>
          </p:cNvSpPr>
          <p:nvPr/>
        </p:nvSpPr>
        <p:spPr>
          <a:xfrm>
            <a:off x="6229350" y="3981450"/>
            <a:ext cx="1428750" cy="247650"/>
          </a:xfrm>
          <a:prstGeom prst="rect">
            <a:avLst/>
          </a:prstGeom>
          <a:noFill/>
          <a:ln w="0">
            <a:noFill/>
          </a:ln>
        </p:spPr>
        <p:txBody>
          <a:bodyPr lIns="91440" tIns="45720" rIns="91440" bIns="45720" anchor="t">
            <a:noAutofit/>
          </a:bodyPr>
          <a:lstStyle/>
          <a:p>
            <a:pPr>
              <a:defRPr sz="1200" b="0" i="0">
                <a:solidFill>
                  <a:srgbClr val="777777"/>
                </a:solidFill>
                <a:latin typeface="Arial"/>
                <a:ea typeface="Arial"/>
                <a:cs typeface="Arial"/>
              </a:defRPr>
            </a:pPr>
            <a:r>
              <a:rPr lang="en-US" sz="1200">
                <a:solidFill>
                  <a:srgbClr val="777777"/>
                </a:solidFill>
                <a:latin typeface="Arial"/>
                <a:ea typeface="Arial"/>
                <a:cs typeface="Arial"/>
              </a:rPr>
              <a:t>Avg monthly engagement</a:t>
            </a:r>
            <a:r>
              <a:rPr sz="1200" b="0" i="0">
                <a:solidFill>
                  <a:srgbClr val="777777"/>
                </a:solidFill>
                <a:latin typeface="Arial"/>
                <a:ea typeface="Arial"/>
                <a:cs typeface="Arial"/>
              </a:rPr>
              <a:t> rate</a:t>
            </a:r>
          </a:p>
        </p:txBody>
      </p:sp>
      <p:sp>
        <p:nvSpPr>
          <p:cNvPr id="26" name="followers-value">
            <a:extLst>
              <a:ext uri="{FF2B5EF4-FFF2-40B4-BE49-F238E27FC236}">
                <a16:creationId xmlns:a16="http://schemas.microsoft.com/office/drawing/2014/main" id="{183FFDD2-2DE7-475A-9B9C-3A46E9777647}"/>
              </a:ext>
            </a:extLst>
          </p:cNvPr>
          <p:cNvSpPr>
            <a:spLocks noGrp="1"/>
          </p:cNvSpPr>
          <p:nvPr/>
        </p:nvSpPr>
        <p:spPr>
          <a:xfrm>
            <a:off x="4429125" y="4476750"/>
            <a:ext cx="1524000" cy="381000"/>
          </a:xfrm>
          <a:prstGeom prst="rect">
            <a:avLst/>
          </a:prstGeom>
          <a:noFill/>
          <a:ln w="0">
            <a:noFill/>
          </a:ln>
        </p:spPr>
        <p:txBody>
          <a:bodyPr anchor="t">
            <a:noAutofit/>
          </a:bodyPr>
          <a:lstStyle/>
          <a:p>
            <a:pPr algn="l">
              <a:defRPr sz="2250" b="1" i="0">
                <a:solidFill>
                  <a:srgbClr val="111111"/>
                </a:solidFill>
                <a:latin typeface="Arial"/>
                <a:ea typeface="Arial"/>
                <a:cs typeface="Arial"/>
              </a:defRPr>
            </a:pPr>
            <a:r>
              <a:rPr sz="2250" b="1" i="0">
                <a:solidFill>
                  <a:srgbClr val="111111"/>
                </a:solidFill>
                <a:latin typeface="Arial"/>
                <a:ea typeface="Arial"/>
                <a:cs typeface="Arial"/>
              </a:rPr>
              <a:t>820</a:t>
            </a:r>
          </a:p>
        </p:txBody>
      </p:sp>
      <p:sp>
        <p:nvSpPr>
          <p:cNvPr id="27" name="followers-label">
            <a:extLst>
              <a:ext uri="{FF2B5EF4-FFF2-40B4-BE49-F238E27FC236}">
                <a16:creationId xmlns:a16="http://schemas.microsoft.com/office/drawing/2014/main" id="{DCDBC2D9-1F4F-43F3-8F23-7ECB940B06BB}"/>
              </a:ext>
            </a:extLst>
          </p:cNvPr>
          <p:cNvSpPr>
            <a:spLocks noGrp="1"/>
          </p:cNvSpPr>
          <p:nvPr/>
        </p:nvSpPr>
        <p:spPr>
          <a:xfrm>
            <a:off x="4467225" y="4857750"/>
            <a:ext cx="1619250" cy="247650"/>
          </a:xfrm>
          <a:prstGeom prst="rect">
            <a:avLst/>
          </a:prstGeom>
          <a:noFill/>
          <a:ln w="0">
            <a:noFill/>
          </a:ln>
        </p:spPr>
        <p:txBody>
          <a:bodyPr anchor="t">
            <a:noAutofit/>
          </a:bodyPr>
          <a:lstStyle/>
          <a:p>
            <a:pPr algn="l">
              <a:defRPr sz="1200" b="0" i="0">
                <a:solidFill>
                  <a:srgbClr val="777777"/>
                </a:solidFill>
                <a:latin typeface="Arial"/>
                <a:ea typeface="Arial"/>
                <a:cs typeface="Arial"/>
              </a:defRPr>
            </a:pPr>
            <a:r>
              <a:rPr sz="1200" b="0" i="0">
                <a:solidFill>
                  <a:srgbClr val="777777"/>
                </a:solidFill>
                <a:latin typeface="Arial"/>
                <a:ea typeface="Arial"/>
                <a:cs typeface="Arial"/>
              </a:rPr>
              <a:t>new followers</a:t>
            </a:r>
          </a:p>
        </p:txBody>
      </p:sp>
      <p:sp>
        <p:nvSpPr>
          <p:cNvPr id="28" name="video-label">
            <a:extLst>
              <a:ext uri="{FF2B5EF4-FFF2-40B4-BE49-F238E27FC236}">
                <a16:creationId xmlns:a16="http://schemas.microsoft.com/office/drawing/2014/main" id="{8ADC562E-FA3C-409C-BF95-885657A0C4D1}"/>
              </a:ext>
            </a:extLst>
          </p:cNvPr>
          <p:cNvSpPr>
            <a:spLocks noGrp="1"/>
          </p:cNvSpPr>
          <p:nvPr/>
        </p:nvSpPr>
        <p:spPr>
          <a:xfrm>
            <a:off x="8172450" y="2076450"/>
            <a:ext cx="3143250" cy="285750"/>
          </a:xfrm>
          <a:prstGeom prst="rect">
            <a:avLst/>
          </a:prstGeom>
          <a:noFill/>
          <a:ln w="0">
            <a:noFill/>
          </a:ln>
        </p:spPr>
        <p:txBody>
          <a:bodyPr anchor="t">
            <a:noAutofit/>
          </a:bodyPr>
          <a:lstStyle/>
          <a:p>
            <a:pPr algn="l">
              <a:defRPr sz="1350" b="1" i="0">
                <a:solidFill>
                  <a:srgbClr val="AF0E58"/>
                </a:solidFill>
                <a:latin typeface="Arial"/>
                <a:ea typeface="Arial"/>
                <a:cs typeface="Arial"/>
              </a:defRPr>
            </a:pPr>
            <a:r>
              <a:rPr sz="1350" b="1" i="0">
                <a:solidFill>
                  <a:srgbClr val="AF0E58"/>
                </a:solidFill>
                <a:latin typeface="Arial"/>
                <a:ea typeface="Arial"/>
                <a:cs typeface="Arial"/>
              </a:rPr>
              <a:t>VIDEO CONTENT</a:t>
            </a:r>
          </a:p>
        </p:txBody>
      </p:sp>
      <p:sp>
        <p:nvSpPr>
          <p:cNvPr id="29" name="video-primary-value">
            <a:extLst>
              <a:ext uri="{FF2B5EF4-FFF2-40B4-BE49-F238E27FC236}">
                <a16:creationId xmlns:a16="http://schemas.microsoft.com/office/drawing/2014/main" id="{8AFF9388-2545-459D-9F78-A358DDF33F64}"/>
              </a:ext>
            </a:extLst>
          </p:cNvPr>
          <p:cNvSpPr>
            <a:spLocks noGrp="1"/>
          </p:cNvSpPr>
          <p:nvPr/>
        </p:nvSpPr>
        <p:spPr>
          <a:xfrm>
            <a:off x="8172450" y="2400300"/>
            <a:ext cx="3143250" cy="628650"/>
          </a:xfrm>
          <a:prstGeom prst="rect">
            <a:avLst/>
          </a:prstGeom>
          <a:noFill/>
          <a:ln w="0">
            <a:noFill/>
          </a:ln>
        </p:spPr>
        <p:txBody>
          <a:bodyPr anchor="t">
            <a:noAutofit/>
          </a:bodyPr>
          <a:lstStyle/>
          <a:p>
            <a:pPr algn="l">
              <a:defRPr sz="3600" b="1" i="0">
                <a:solidFill>
                  <a:srgbClr val="111111"/>
                </a:solidFill>
                <a:latin typeface="Arial"/>
                <a:ea typeface="Arial"/>
                <a:cs typeface="Arial"/>
              </a:defRPr>
            </a:pPr>
            <a:r>
              <a:rPr sz="3600" b="1" i="0">
                <a:solidFill>
                  <a:srgbClr val="111111"/>
                </a:solidFill>
                <a:latin typeface="Arial"/>
                <a:ea typeface="Arial"/>
                <a:cs typeface="Arial"/>
              </a:rPr>
              <a:t>85,352</a:t>
            </a:r>
          </a:p>
        </p:txBody>
      </p:sp>
      <p:sp>
        <p:nvSpPr>
          <p:cNvPr id="30" name="video-primary-label">
            <a:extLst>
              <a:ext uri="{FF2B5EF4-FFF2-40B4-BE49-F238E27FC236}">
                <a16:creationId xmlns:a16="http://schemas.microsoft.com/office/drawing/2014/main" id="{CE71DA99-36E1-4451-AC1C-A58CC1A0867E}"/>
              </a:ext>
            </a:extLst>
          </p:cNvPr>
          <p:cNvSpPr>
            <a:spLocks noGrp="1"/>
          </p:cNvSpPr>
          <p:nvPr/>
        </p:nvSpPr>
        <p:spPr>
          <a:xfrm>
            <a:off x="8210550" y="2971800"/>
            <a:ext cx="3048000" cy="285750"/>
          </a:xfrm>
          <a:prstGeom prst="rect">
            <a:avLst/>
          </a:prstGeom>
          <a:noFill/>
          <a:ln w="0">
            <a:noFill/>
          </a:ln>
        </p:spPr>
        <p:txBody>
          <a:bodyPr anchor="t">
            <a:noAutofit/>
          </a:bodyPr>
          <a:lstStyle/>
          <a:p>
            <a:pPr algn="l">
              <a:defRPr sz="1425" b="0" i="0">
                <a:solidFill>
                  <a:srgbClr val="777777"/>
                </a:solidFill>
                <a:latin typeface="Arial"/>
                <a:ea typeface="Arial"/>
                <a:cs typeface="Arial"/>
              </a:defRPr>
            </a:pPr>
            <a:r>
              <a:rPr sz="1425" b="0" i="0">
                <a:solidFill>
                  <a:srgbClr val="777777"/>
                </a:solidFill>
                <a:latin typeface="Arial"/>
                <a:ea typeface="Arial"/>
                <a:cs typeface="Arial"/>
              </a:rPr>
              <a:t>video views</a:t>
            </a:r>
          </a:p>
        </p:txBody>
      </p:sp>
      <p:sp>
        <p:nvSpPr>
          <p:cNvPr id="31" name="minutes-watched-value">
            <a:extLst>
              <a:ext uri="{FF2B5EF4-FFF2-40B4-BE49-F238E27FC236}">
                <a16:creationId xmlns:a16="http://schemas.microsoft.com/office/drawing/2014/main" id="{DACF04BF-DC00-4428-9A24-2258392BBEDC}"/>
              </a:ext>
            </a:extLst>
          </p:cNvPr>
          <p:cNvSpPr>
            <a:spLocks noGrp="1"/>
          </p:cNvSpPr>
          <p:nvPr/>
        </p:nvSpPr>
        <p:spPr>
          <a:xfrm>
            <a:off x="8172450" y="3790950"/>
            <a:ext cx="3143250" cy="495300"/>
          </a:xfrm>
          <a:prstGeom prst="rect">
            <a:avLst/>
          </a:prstGeom>
          <a:noFill/>
          <a:ln w="0">
            <a:noFill/>
          </a:ln>
        </p:spPr>
        <p:txBody>
          <a:bodyPr anchor="t">
            <a:noAutofit/>
          </a:bodyPr>
          <a:lstStyle/>
          <a:p>
            <a:pPr algn="l">
              <a:defRPr sz="2850" b="1" i="0">
                <a:solidFill>
                  <a:srgbClr val="111111"/>
                </a:solidFill>
                <a:latin typeface="Arial"/>
                <a:ea typeface="Arial"/>
                <a:cs typeface="Arial"/>
              </a:defRPr>
            </a:pPr>
            <a:r>
              <a:rPr sz="2850" b="1" i="0">
                <a:solidFill>
                  <a:srgbClr val="111111"/>
                </a:solidFill>
                <a:latin typeface="Arial"/>
                <a:ea typeface="Arial"/>
                <a:cs typeface="Arial"/>
              </a:rPr>
              <a:t>13,661</a:t>
            </a:r>
          </a:p>
        </p:txBody>
      </p:sp>
      <p:sp>
        <p:nvSpPr>
          <p:cNvPr id="32" name="minutes-watched-label">
            <a:extLst>
              <a:ext uri="{FF2B5EF4-FFF2-40B4-BE49-F238E27FC236}">
                <a16:creationId xmlns:a16="http://schemas.microsoft.com/office/drawing/2014/main" id="{5738475F-17DF-46F4-A6A8-0DF4B0275B19}"/>
              </a:ext>
            </a:extLst>
          </p:cNvPr>
          <p:cNvSpPr>
            <a:spLocks noGrp="1"/>
          </p:cNvSpPr>
          <p:nvPr/>
        </p:nvSpPr>
        <p:spPr>
          <a:xfrm>
            <a:off x="8210550" y="4286250"/>
            <a:ext cx="3048000" cy="285750"/>
          </a:xfrm>
          <a:prstGeom prst="rect">
            <a:avLst/>
          </a:prstGeom>
          <a:noFill/>
          <a:ln w="0">
            <a:noFill/>
          </a:ln>
        </p:spPr>
        <p:txBody>
          <a:bodyPr anchor="t">
            <a:noAutofit/>
          </a:bodyPr>
          <a:lstStyle/>
          <a:p>
            <a:pPr algn="l">
              <a:defRPr sz="1350" b="0" i="0">
                <a:solidFill>
                  <a:srgbClr val="777777"/>
                </a:solidFill>
                <a:latin typeface="Arial"/>
                <a:ea typeface="Arial"/>
                <a:cs typeface="Arial"/>
              </a:defRPr>
            </a:pPr>
            <a:r>
              <a:rPr sz="1350" b="0" i="0">
                <a:solidFill>
                  <a:srgbClr val="777777"/>
                </a:solidFill>
                <a:latin typeface="Arial"/>
                <a:ea typeface="Arial"/>
                <a:cs typeface="Arial"/>
              </a:rPr>
              <a:t>minutes watched</a:t>
            </a:r>
          </a:p>
        </p:txBody>
      </p:sp>
      <p:sp>
        <p:nvSpPr>
          <p:cNvPr id="33" name="context-rule">
            <a:extLst>
              <a:ext uri="{FF2B5EF4-FFF2-40B4-BE49-F238E27FC236}">
                <a16:creationId xmlns:a16="http://schemas.microsoft.com/office/drawing/2014/main" id="{75E95B0D-1857-4CDF-BDC9-AF0B3975B374}"/>
              </a:ext>
            </a:extLst>
          </p:cNvPr>
          <p:cNvSpPr>
            <a:spLocks noGrp="1"/>
          </p:cNvSpPr>
          <p:nvPr/>
        </p:nvSpPr>
        <p:spPr>
          <a:xfrm>
            <a:off x="685800" y="5381625"/>
            <a:ext cx="10820400" cy="38100"/>
          </a:xfrm>
          <a:prstGeom prst="rect">
            <a:avLst/>
          </a:prstGeom>
          <a:solidFill>
            <a:srgbClr val="AF0E58"/>
          </a:solidFill>
          <a:ln w="0">
            <a:noFill/>
          </a:ln>
        </p:spPr>
        <p:txBody>
          <a:bodyPr/>
          <a:lstStyle/>
          <a:p>
            <a:endParaRPr lang="en-GB"/>
          </a:p>
        </p:txBody>
      </p:sp>
      <p:sp>
        <p:nvSpPr>
          <p:cNvPr id="34" name="engagement-takeaway">
            <a:extLst>
              <a:ext uri="{FF2B5EF4-FFF2-40B4-BE49-F238E27FC236}">
                <a16:creationId xmlns:a16="http://schemas.microsoft.com/office/drawing/2014/main" id="{26C57E9F-966C-4365-B704-5DC4D6CCC40F}"/>
              </a:ext>
            </a:extLst>
          </p:cNvPr>
          <p:cNvSpPr>
            <a:spLocks noGrp="1"/>
          </p:cNvSpPr>
          <p:nvPr/>
        </p:nvSpPr>
        <p:spPr>
          <a:xfrm>
            <a:off x="685800" y="5543550"/>
            <a:ext cx="6667500" cy="342900"/>
          </a:xfrm>
          <a:prstGeom prst="rect">
            <a:avLst/>
          </a:prstGeom>
          <a:noFill/>
          <a:ln w="0">
            <a:noFill/>
          </a:ln>
        </p:spPr>
        <p:txBody>
          <a:bodyPr lIns="91440" tIns="45720" rIns="91440" bIns="45720" anchor="t">
            <a:noAutofit/>
          </a:bodyPr>
          <a:lstStyle/>
          <a:p>
            <a:pPr algn="l">
              <a:defRPr sz="1725" b="1" i="0">
                <a:solidFill>
                  <a:srgbClr val="AF0E58"/>
                </a:solidFill>
                <a:latin typeface="Arial"/>
                <a:ea typeface="Arial"/>
                <a:cs typeface="Arial"/>
              </a:defRPr>
            </a:pPr>
            <a:r>
              <a:rPr sz="1200" i="1">
                <a:solidFill>
                  <a:srgbClr val="AF0E58"/>
                </a:solidFill>
                <a:latin typeface="Arial"/>
                <a:ea typeface="Arial"/>
                <a:cs typeface="Arial"/>
              </a:rPr>
              <a:t>Engagement rates remained above sector medians.</a:t>
            </a:r>
            <a:endParaRPr lang="en-US" sz="1200" i="1">
              <a:solidFill>
                <a:srgbClr val="AF0E58"/>
              </a:solidFill>
              <a:latin typeface="Arial"/>
              <a:ea typeface="Arial"/>
              <a:cs typeface="Arial"/>
            </a:endParaRPr>
          </a:p>
        </p:txBody>
      </p:sp>
      <p:sp>
        <p:nvSpPr>
          <p:cNvPr id="35" name="resourcing-context">
            <a:extLst>
              <a:ext uri="{FF2B5EF4-FFF2-40B4-BE49-F238E27FC236}">
                <a16:creationId xmlns:a16="http://schemas.microsoft.com/office/drawing/2014/main" id="{C2872A7E-F550-4FE6-8651-96300224027E}"/>
              </a:ext>
            </a:extLst>
          </p:cNvPr>
          <p:cNvSpPr>
            <a:spLocks noGrp="1"/>
          </p:cNvSpPr>
          <p:nvPr/>
        </p:nvSpPr>
        <p:spPr>
          <a:xfrm>
            <a:off x="685800" y="5953125"/>
            <a:ext cx="10820400" cy="514350"/>
          </a:xfrm>
          <a:prstGeom prst="rect">
            <a:avLst/>
          </a:prstGeom>
          <a:noFill/>
          <a:ln w="0">
            <a:noFill/>
          </a:ln>
        </p:spPr>
        <p:txBody>
          <a:bodyPr lIns="91440" tIns="45720" rIns="91440" bIns="45720" anchor="t">
            <a:noAutofit/>
          </a:bodyPr>
          <a:lstStyle/>
          <a:p>
            <a:pPr>
              <a:defRPr sz="1238" b="0" i="0">
                <a:solidFill>
                  <a:srgbClr val="111111"/>
                </a:solidFill>
                <a:latin typeface="Arial"/>
                <a:ea typeface="Arial"/>
                <a:cs typeface="Arial"/>
              </a:defRPr>
            </a:pPr>
            <a:r>
              <a:rPr lang="en-US" sz="1400">
                <a:solidFill>
                  <a:srgbClr val="111111"/>
                </a:solidFill>
                <a:latin typeface="Calibri"/>
                <a:ea typeface="Calibri"/>
                <a:cs typeface="Calibri"/>
              </a:rPr>
              <a:t>These results were achieved with a smaller volume of content than in previous years, supported by organic promotion and no paid advertising.</a:t>
            </a:r>
            <a:endParaRPr lang="en-US"/>
          </a:p>
          <a:p>
            <a:pPr>
              <a:defRPr sz="1238" b="0" i="0">
                <a:solidFill>
                  <a:srgbClr val="111111"/>
                </a:solidFill>
                <a:latin typeface="Arial"/>
                <a:ea typeface="Arial"/>
                <a:cs typeface="Arial"/>
              </a:defRPr>
            </a:pPr>
            <a:endParaRPr lang="en-US" sz="1400">
              <a:latin typeface="Calibri"/>
              <a:ea typeface="Calibri"/>
              <a:cs typeface="Calibri"/>
            </a:endParaRPr>
          </a:p>
          <a:p>
            <a:pPr>
              <a:defRPr sz="1238" b="0" i="0">
                <a:solidFill>
                  <a:srgbClr val="111111"/>
                </a:solidFill>
                <a:latin typeface="Arial"/>
                <a:ea typeface="Arial"/>
                <a:cs typeface="Arial"/>
              </a:defRPr>
            </a:pPr>
            <a:endParaRPr lang="en-US" sz="1400" b="0" i="0">
              <a:solidFill>
                <a:srgbClr val="111111"/>
              </a:solidFill>
              <a:latin typeface="Calibri"/>
              <a:ea typeface="Calibri"/>
              <a:cs typeface="Calibri"/>
            </a:endParaRPr>
          </a:p>
        </p:txBody>
      </p:sp>
      <p:sp>
        <p:nvSpPr>
          <p:cNvPr id="36" name="footer-title">
            <a:extLst>
              <a:ext uri="{FF2B5EF4-FFF2-40B4-BE49-F238E27FC236}">
                <a16:creationId xmlns:a16="http://schemas.microsoft.com/office/drawing/2014/main" id="{C79F1939-243C-4ACF-8697-0E3985FF3273}"/>
              </a:ext>
            </a:extLst>
          </p:cNvPr>
          <p:cNvSpPr>
            <a:spLocks noGrp="1"/>
          </p:cNvSpPr>
          <p:nvPr/>
        </p:nvSpPr>
        <p:spPr>
          <a:xfrm>
            <a:off x="685800" y="6819900"/>
            <a:ext cx="4953000" cy="190500"/>
          </a:xfrm>
          <a:prstGeom prst="rect">
            <a:avLst/>
          </a:prstGeom>
          <a:noFill/>
          <a:ln w="0">
            <a:noFill/>
          </a:ln>
        </p:spPr>
        <p:txBody>
          <a:bodyPr anchor="t">
            <a:noAutofit/>
          </a:bodyPr>
          <a:lstStyle/>
          <a:p>
            <a:pPr algn="l">
              <a:defRPr sz="783" b="0" i="0">
                <a:solidFill>
                  <a:srgbClr val="777777"/>
                </a:solidFill>
                <a:latin typeface="Arial"/>
                <a:ea typeface="Arial"/>
                <a:cs typeface="Arial"/>
              </a:defRPr>
            </a:pPr>
            <a:r>
              <a:rPr sz="783" b="0" i="0">
                <a:solidFill>
                  <a:srgbClr val="777777"/>
                </a:solidFill>
                <a:latin typeface="Arial"/>
                <a:ea typeface="Arial"/>
                <a:cs typeface="Arial"/>
              </a:rPr>
              <a:t>2026 Global Week for Action Impact Report</a:t>
            </a:r>
          </a:p>
        </p:txBody>
      </p:sp>
      <p:sp>
        <p:nvSpPr>
          <p:cNvPr id="37" name="page-number">
            <a:extLst>
              <a:ext uri="{FF2B5EF4-FFF2-40B4-BE49-F238E27FC236}">
                <a16:creationId xmlns:a16="http://schemas.microsoft.com/office/drawing/2014/main" id="{CA3DB228-1183-491D-8F1A-47BC21A45E0C}"/>
              </a:ext>
            </a:extLst>
          </p:cNvPr>
          <p:cNvSpPr>
            <a:spLocks noGrp="1"/>
          </p:cNvSpPr>
          <p:nvPr/>
        </p:nvSpPr>
        <p:spPr>
          <a:xfrm>
            <a:off x="11191875" y="6819900"/>
            <a:ext cx="304800" cy="180975"/>
          </a:xfrm>
          <a:prstGeom prst="rect">
            <a:avLst/>
          </a:prstGeom>
          <a:noFill/>
          <a:ln w="0">
            <a:noFill/>
          </a:ln>
        </p:spPr>
        <p:txBody>
          <a:bodyPr anchor="t">
            <a:noAutofit/>
          </a:bodyPr>
          <a:lstStyle/>
          <a:p>
            <a:pPr algn="l">
              <a:defRPr sz="783" b="0" i="0">
                <a:solidFill>
                  <a:srgbClr val="777777"/>
                </a:solidFill>
                <a:latin typeface="Arial"/>
                <a:ea typeface="Arial"/>
                <a:cs typeface="Arial"/>
              </a:defRPr>
            </a:pPr>
            <a:r>
              <a:rPr lang="es-ES" sz="783" b="0" i="0">
                <a:solidFill>
                  <a:srgbClr val="777777"/>
                </a:solidFill>
                <a:latin typeface="Arial"/>
                <a:ea typeface="Arial"/>
                <a:cs typeface="Arial"/>
              </a:rPr>
              <a:t>22</a:t>
            </a:r>
            <a:endParaRPr sz="783" b="0" i="0">
              <a:solidFill>
                <a:srgbClr val="777777"/>
              </a:solidFill>
              <a:latin typeface="Arial"/>
              <a:ea typeface="Arial"/>
              <a:cs typeface="Arial"/>
            </a:endParaRPr>
          </a:p>
        </p:txBody>
      </p:sp>
      <p:sp>
        <p:nvSpPr>
          <p:cNvPr id="39" name="Rectangle 38">
            <a:extLst>
              <a:ext uri="{FF2B5EF4-FFF2-40B4-BE49-F238E27FC236}">
                <a16:creationId xmlns:a16="http://schemas.microsoft.com/office/drawing/2014/main" id="{719E712F-B18F-2AC8-433A-4ECF7ECF6163}"/>
              </a:ext>
            </a:extLst>
          </p:cNvPr>
          <p:cNvSpPr/>
          <p:nvPr/>
        </p:nvSpPr>
        <p:spPr>
          <a:xfrm>
            <a:off x="0" y="0"/>
            <a:ext cx="12192000" cy="7200900"/>
          </a:xfrm>
          <a:prstGeom prst="rect">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71556234"/>
      </p:ext>
    </p:extLst>
  </p:cSld>
  <p:clrMapOvr>
    <a:masterClrMapping/>
  </p:clrMapOvr>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AD07E307-6E61-6C5F-1F9D-50A203A00DD2}"/>
            </a:ext>
          </a:extLst>
        </p:cNvPr>
        <p:cNvGrpSpPr/>
        <p:nvPr/>
      </p:nvGrpSpPr>
      <p:grpSpPr>
        <a:xfrm>
          <a:off x="0" y="0"/>
          <a:ext cx="0" cy="0"/>
          <a:chOff x="0" y="0"/>
          <a:chExt cx="0" cy="0"/>
        </a:xfrm>
      </p:grpSpPr>
      <p:sp>
        <p:nvSpPr>
          <p:cNvPr id="38" name="slide-title">
            <a:extLst>
              <a:ext uri="{FF2B5EF4-FFF2-40B4-BE49-F238E27FC236}">
                <a16:creationId xmlns:a16="http://schemas.microsoft.com/office/drawing/2014/main" id="{2C5AE575-5E84-34DD-C19F-6710BF206EAF}"/>
              </a:ext>
            </a:extLst>
          </p:cNvPr>
          <p:cNvSpPr>
            <a:spLocks noGrp="1"/>
          </p:cNvSpPr>
          <p:nvPr/>
        </p:nvSpPr>
        <p:spPr>
          <a:xfrm>
            <a:off x="685800" y="438150"/>
            <a:ext cx="10820400" cy="590550"/>
          </a:xfrm>
          <a:prstGeom prst="rect">
            <a:avLst/>
          </a:prstGeom>
          <a:noFill/>
          <a:ln w="0">
            <a:noFill/>
          </a:ln>
        </p:spPr>
        <p:txBody>
          <a:bodyPr anchor="t">
            <a:noAutofit/>
          </a:bodyPr>
          <a:lstStyle/>
          <a:p>
            <a:pPr algn="l">
              <a:defRPr sz="2850" b="1" i="0">
                <a:solidFill>
                  <a:srgbClr val="111111"/>
                </a:solidFill>
                <a:latin typeface="Arial"/>
                <a:ea typeface="Arial"/>
                <a:cs typeface="Arial"/>
              </a:defRPr>
            </a:pPr>
            <a:r>
              <a:rPr sz="2850" b="1" i="0">
                <a:solidFill>
                  <a:srgbClr val="111111"/>
                </a:solidFill>
                <a:latin typeface="Arial"/>
                <a:ea typeface="Arial"/>
                <a:cs typeface="Arial"/>
              </a:rPr>
              <a:t>DIGITAL ENGAGEMENT AND ANALYTICS</a:t>
            </a:r>
          </a:p>
        </p:txBody>
      </p:sp>
      <p:sp>
        <p:nvSpPr>
          <p:cNvPr id="2" name="title-rule">
            <a:extLst>
              <a:ext uri="{FF2B5EF4-FFF2-40B4-BE49-F238E27FC236}">
                <a16:creationId xmlns:a16="http://schemas.microsoft.com/office/drawing/2014/main" id="{404643D0-325A-55FE-2DE8-BE229061B913}"/>
              </a:ext>
            </a:extLst>
          </p:cNvPr>
          <p:cNvSpPr>
            <a:spLocks noGrp="1"/>
          </p:cNvSpPr>
          <p:nvPr/>
        </p:nvSpPr>
        <p:spPr>
          <a:xfrm>
            <a:off x="685800" y="1123950"/>
            <a:ext cx="10820400" cy="47625"/>
          </a:xfrm>
          <a:prstGeom prst="rect">
            <a:avLst/>
          </a:prstGeom>
          <a:solidFill>
            <a:srgbClr val="AF0E58"/>
          </a:solidFill>
          <a:ln w="0">
            <a:noFill/>
          </a:ln>
        </p:spPr>
        <p:txBody>
          <a:bodyPr/>
          <a:lstStyle/>
          <a:p>
            <a:endParaRPr lang="en-GB"/>
          </a:p>
        </p:txBody>
      </p:sp>
      <p:sp>
        <p:nvSpPr>
          <p:cNvPr id="3" name="reporting-period">
            <a:extLst>
              <a:ext uri="{FF2B5EF4-FFF2-40B4-BE49-F238E27FC236}">
                <a16:creationId xmlns:a16="http://schemas.microsoft.com/office/drawing/2014/main" id="{F7D9279B-3014-F0F3-CCCC-3CFD52E2AF9F}"/>
              </a:ext>
            </a:extLst>
          </p:cNvPr>
          <p:cNvSpPr>
            <a:spLocks noGrp="1"/>
          </p:cNvSpPr>
          <p:nvPr/>
        </p:nvSpPr>
        <p:spPr>
          <a:xfrm>
            <a:off x="685800" y="1314450"/>
            <a:ext cx="5143500" cy="323850"/>
          </a:xfrm>
          <a:prstGeom prst="rect">
            <a:avLst/>
          </a:prstGeom>
          <a:noFill/>
          <a:ln w="0">
            <a:noFill/>
          </a:ln>
        </p:spPr>
        <p:txBody>
          <a:bodyPr lIns="91440" tIns="45720" rIns="91440" bIns="45720" anchor="t">
            <a:noAutofit/>
          </a:bodyPr>
          <a:lstStyle/>
          <a:p>
            <a:pPr>
              <a:defRPr sz="1500" b="1" i="0">
                <a:solidFill>
                  <a:srgbClr val="AF0E58"/>
                </a:solidFill>
                <a:latin typeface="Arial"/>
                <a:ea typeface="Arial"/>
                <a:cs typeface="Arial"/>
              </a:defRPr>
            </a:pPr>
            <a:r>
              <a:rPr lang="en-US" sz="1500" b="1">
                <a:solidFill>
                  <a:srgbClr val="AF0E58"/>
                </a:solidFill>
                <a:latin typeface="Arial"/>
                <a:cs typeface="Arial"/>
              </a:rPr>
              <a:t>Impact across three campaign years</a:t>
            </a:r>
            <a:endParaRPr lang="en-US"/>
          </a:p>
        </p:txBody>
      </p:sp>
      <p:sp>
        <p:nvSpPr>
          <p:cNvPr id="4" name="website-accent">
            <a:extLst>
              <a:ext uri="{FF2B5EF4-FFF2-40B4-BE49-F238E27FC236}">
                <a16:creationId xmlns:a16="http://schemas.microsoft.com/office/drawing/2014/main" id="{C1D45D33-35A2-F3E5-D4AF-8AC9E9CAE7C0}"/>
              </a:ext>
            </a:extLst>
          </p:cNvPr>
          <p:cNvSpPr>
            <a:spLocks noGrp="1"/>
          </p:cNvSpPr>
          <p:nvPr/>
        </p:nvSpPr>
        <p:spPr>
          <a:xfrm>
            <a:off x="685800" y="1857375"/>
            <a:ext cx="3333750" cy="76200"/>
          </a:xfrm>
          <a:prstGeom prst="rect">
            <a:avLst/>
          </a:prstGeom>
          <a:solidFill>
            <a:srgbClr val="F4BE40"/>
          </a:solidFill>
          <a:ln w="0">
            <a:noFill/>
          </a:ln>
        </p:spPr>
        <p:txBody>
          <a:bodyPr/>
          <a:lstStyle/>
          <a:p>
            <a:endParaRPr lang="en-GB"/>
          </a:p>
        </p:txBody>
      </p:sp>
      <p:sp>
        <p:nvSpPr>
          <p:cNvPr id="5" name="social-accent">
            <a:extLst>
              <a:ext uri="{FF2B5EF4-FFF2-40B4-BE49-F238E27FC236}">
                <a16:creationId xmlns:a16="http://schemas.microsoft.com/office/drawing/2014/main" id="{61BF88ED-9209-A6F1-89C3-93B5D610798B}"/>
              </a:ext>
            </a:extLst>
          </p:cNvPr>
          <p:cNvSpPr>
            <a:spLocks noGrp="1"/>
          </p:cNvSpPr>
          <p:nvPr/>
        </p:nvSpPr>
        <p:spPr>
          <a:xfrm>
            <a:off x="4429125" y="1857375"/>
            <a:ext cx="3333750" cy="76200"/>
          </a:xfrm>
          <a:prstGeom prst="rect">
            <a:avLst/>
          </a:prstGeom>
          <a:solidFill>
            <a:srgbClr val="AF0E58"/>
          </a:solidFill>
          <a:ln w="0">
            <a:noFill/>
          </a:ln>
        </p:spPr>
        <p:txBody>
          <a:bodyPr/>
          <a:lstStyle/>
          <a:p>
            <a:endParaRPr lang="en-GB"/>
          </a:p>
        </p:txBody>
      </p:sp>
      <p:sp>
        <p:nvSpPr>
          <p:cNvPr id="6" name="video-accent">
            <a:extLst>
              <a:ext uri="{FF2B5EF4-FFF2-40B4-BE49-F238E27FC236}">
                <a16:creationId xmlns:a16="http://schemas.microsoft.com/office/drawing/2014/main" id="{A1A45739-E028-7536-0E74-CD7975DEC8E7}"/>
              </a:ext>
            </a:extLst>
          </p:cNvPr>
          <p:cNvSpPr>
            <a:spLocks noGrp="1"/>
          </p:cNvSpPr>
          <p:nvPr/>
        </p:nvSpPr>
        <p:spPr>
          <a:xfrm>
            <a:off x="8172450" y="1857375"/>
            <a:ext cx="3333750" cy="76200"/>
          </a:xfrm>
          <a:prstGeom prst="rect">
            <a:avLst/>
          </a:prstGeom>
          <a:solidFill>
            <a:srgbClr val="18A7B8"/>
          </a:solidFill>
          <a:ln w="0">
            <a:noFill/>
          </a:ln>
        </p:spPr>
        <p:txBody>
          <a:bodyPr/>
          <a:lstStyle/>
          <a:p>
            <a:endParaRPr lang="en-GB"/>
          </a:p>
        </p:txBody>
      </p:sp>
      <p:sp>
        <p:nvSpPr>
          <p:cNvPr id="7" name="website-label">
            <a:extLst>
              <a:ext uri="{FF2B5EF4-FFF2-40B4-BE49-F238E27FC236}">
                <a16:creationId xmlns:a16="http://schemas.microsoft.com/office/drawing/2014/main" id="{A463E407-1C0D-D503-6FEC-F45502710CB3}"/>
              </a:ext>
            </a:extLst>
          </p:cNvPr>
          <p:cNvSpPr>
            <a:spLocks noGrp="1"/>
          </p:cNvSpPr>
          <p:nvPr/>
        </p:nvSpPr>
        <p:spPr>
          <a:xfrm>
            <a:off x="685800" y="2076450"/>
            <a:ext cx="3143250" cy="285750"/>
          </a:xfrm>
          <a:prstGeom prst="rect">
            <a:avLst/>
          </a:prstGeom>
          <a:noFill/>
          <a:ln w="0">
            <a:noFill/>
          </a:ln>
        </p:spPr>
        <p:txBody>
          <a:bodyPr anchor="t">
            <a:noAutofit/>
          </a:bodyPr>
          <a:lstStyle/>
          <a:p>
            <a:pPr algn="l">
              <a:defRPr sz="1350" b="1" i="0">
                <a:solidFill>
                  <a:srgbClr val="AF0E58"/>
                </a:solidFill>
                <a:latin typeface="Arial"/>
                <a:ea typeface="Arial"/>
                <a:cs typeface="Arial"/>
              </a:defRPr>
            </a:pPr>
            <a:r>
              <a:rPr sz="1350" b="1" i="0">
                <a:solidFill>
                  <a:srgbClr val="AF0E58"/>
                </a:solidFill>
                <a:latin typeface="Arial"/>
                <a:ea typeface="Arial"/>
                <a:cs typeface="Arial"/>
              </a:rPr>
              <a:t>WEBSITE</a:t>
            </a:r>
          </a:p>
        </p:txBody>
      </p:sp>
      <p:sp>
        <p:nvSpPr>
          <p:cNvPr id="8" name="website-primary-value">
            <a:extLst>
              <a:ext uri="{FF2B5EF4-FFF2-40B4-BE49-F238E27FC236}">
                <a16:creationId xmlns:a16="http://schemas.microsoft.com/office/drawing/2014/main" id="{3B3A2FE8-349A-BD3D-AC45-27BB69392E3D}"/>
              </a:ext>
            </a:extLst>
          </p:cNvPr>
          <p:cNvSpPr>
            <a:spLocks noGrp="1"/>
          </p:cNvSpPr>
          <p:nvPr/>
        </p:nvSpPr>
        <p:spPr>
          <a:xfrm>
            <a:off x="685800" y="2400300"/>
            <a:ext cx="3143250" cy="628650"/>
          </a:xfrm>
          <a:prstGeom prst="rect">
            <a:avLst/>
          </a:prstGeom>
          <a:noFill/>
          <a:ln w="0">
            <a:noFill/>
          </a:ln>
        </p:spPr>
        <p:txBody>
          <a:bodyPr lIns="91440" tIns="45720" rIns="91440" bIns="45720" anchor="t">
            <a:noAutofit/>
          </a:bodyPr>
          <a:lstStyle/>
          <a:p>
            <a:pPr algn="l">
              <a:defRPr sz="3600" b="1" i="0">
                <a:solidFill>
                  <a:srgbClr val="111111"/>
                </a:solidFill>
                <a:latin typeface="Arial"/>
                <a:ea typeface="Arial"/>
                <a:cs typeface="Arial"/>
              </a:defRPr>
            </a:pPr>
            <a:r>
              <a:rPr lang="en-US" sz="3600" b="1">
                <a:solidFill>
                  <a:srgbClr val="111111"/>
                </a:solidFill>
                <a:latin typeface="Arial"/>
                <a:ea typeface="Arial"/>
                <a:cs typeface="Arial"/>
              </a:rPr>
              <a:t>90,966</a:t>
            </a:r>
            <a:endParaRPr sz="3600" b="1" i="0">
              <a:solidFill>
                <a:srgbClr val="111111"/>
              </a:solidFill>
              <a:latin typeface="Arial"/>
              <a:ea typeface="Arial"/>
              <a:cs typeface="Arial"/>
            </a:endParaRPr>
          </a:p>
        </p:txBody>
      </p:sp>
      <p:sp>
        <p:nvSpPr>
          <p:cNvPr id="9" name="website-primary-label">
            <a:extLst>
              <a:ext uri="{FF2B5EF4-FFF2-40B4-BE49-F238E27FC236}">
                <a16:creationId xmlns:a16="http://schemas.microsoft.com/office/drawing/2014/main" id="{8AF1DF12-F325-3D4A-1B85-AF160ECDB264}"/>
              </a:ext>
            </a:extLst>
          </p:cNvPr>
          <p:cNvSpPr>
            <a:spLocks noGrp="1"/>
          </p:cNvSpPr>
          <p:nvPr/>
        </p:nvSpPr>
        <p:spPr>
          <a:xfrm>
            <a:off x="723900" y="2971800"/>
            <a:ext cx="3048000" cy="285750"/>
          </a:xfrm>
          <a:prstGeom prst="rect">
            <a:avLst/>
          </a:prstGeom>
          <a:noFill/>
          <a:ln w="0">
            <a:noFill/>
          </a:ln>
        </p:spPr>
        <p:txBody>
          <a:bodyPr anchor="t">
            <a:noAutofit/>
          </a:bodyPr>
          <a:lstStyle/>
          <a:p>
            <a:pPr algn="l">
              <a:defRPr sz="1425" b="0" i="0">
                <a:solidFill>
                  <a:srgbClr val="777777"/>
                </a:solidFill>
                <a:latin typeface="Arial"/>
                <a:ea typeface="Arial"/>
                <a:cs typeface="Arial"/>
              </a:defRPr>
            </a:pPr>
            <a:r>
              <a:rPr sz="1425" b="0" i="0">
                <a:solidFill>
                  <a:srgbClr val="777777"/>
                </a:solidFill>
                <a:latin typeface="Arial"/>
                <a:ea typeface="Arial"/>
                <a:cs typeface="Arial"/>
              </a:rPr>
              <a:t>users</a:t>
            </a:r>
          </a:p>
        </p:txBody>
      </p:sp>
      <p:sp>
        <p:nvSpPr>
          <p:cNvPr id="10" name="sessions-value">
            <a:extLst>
              <a:ext uri="{FF2B5EF4-FFF2-40B4-BE49-F238E27FC236}">
                <a16:creationId xmlns:a16="http://schemas.microsoft.com/office/drawing/2014/main" id="{36094652-99CA-C6B0-0825-DB60ECC0A552}"/>
              </a:ext>
            </a:extLst>
          </p:cNvPr>
          <p:cNvSpPr>
            <a:spLocks noGrp="1"/>
          </p:cNvSpPr>
          <p:nvPr/>
        </p:nvSpPr>
        <p:spPr>
          <a:xfrm>
            <a:off x="685800" y="3467100"/>
            <a:ext cx="1428750" cy="304800"/>
          </a:xfrm>
          <a:prstGeom prst="rect">
            <a:avLst/>
          </a:prstGeom>
          <a:noFill/>
          <a:ln w="0">
            <a:noFill/>
          </a:ln>
        </p:spPr>
        <p:txBody>
          <a:bodyPr lIns="91440" tIns="45720" rIns="91440" bIns="45720" anchor="t">
            <a:noAutofit/>
          </a:bodyPr>
          <a:lstStyle/>
          <a:p>
            <a:pPr algn="l">
              <a:defRPr sz="1800" b="1" i="0">
                <a:solidFill>
                  <a:srgbClr val="111111"/>
                </a:solidFill>
                <a:latin typeface="Arial"/>
                <a:ea typeface="Arial"/>
                <a:cs typeface="Arial"/>
              </a:defRPr>
            </a:pPr>
            <a:r>
              <a:rPr lang="en-US" b="1">
                <a:solidFill>
                  <a:srgbClr val="111111"/>
                </a:solidFill>
                <a:latin typeface="Arial"/>
                <a:ea typeface="Arial"/>
                <a:cs typeface="Arial"/>
              </a:rPr>
              <a:t>149,962</a:t>
            </a:r>
            <a:endParaRPr sz="1800" b="1" i="0">
              <a:solidFill>
                <a:srgbClr val="111111"/>
              </a:solidFill>
              <a:latin typeface="Arial"/>
              <a:ea typeface="Arial"/>
              <a:cs typeface="Arial"/>
            </a:endParaRPr>
          </a:p>
        </p:txBody>
      </p:sp>
      <p:sp>
        <p:nvSpPr>
          <p:cNvPr id="11" name="sessions-label">
            <a:extLst>
              <a:ext uri="{FF2B5EF4-FFF2-40B4-BE49-F238E27FC236}">
                <a16:creationId xmlns:a16="http://schemas.microsoft.com/office/drawing/2014/main" id="{972A37AC-128E-2787-41FB-A0A7E3CF3A72}"/>
              </a:ext>
            </a:extLst>
          </p:cNvPr>
          <p:cNvSpPr>
            <a:spLocks noGrp="1"/>
          </p:cNvSpPr>
          <p:nvPr/>
        </p:nvSpPr>
        <p:spPr>
          <a:xfrm>
            <a:off x="685800" y="3771900"/>
            <a:ext cx="1428750" cy="228600"/>
          </a:xfrm>
          <a:prstGeom prst="rect">
            <a:avLst/>
          </a:prstGeom>
          <a:noFill/>
          <a:ln w="0">
            <a:noFill/>
          </a:ln>
        </p:spPr>
        <p:txBody>
          <a:bodyPr anchor="t">
            <a:noAutofit/>
          </a:bodyPr>
          <a:lstStyle/>
          <a:p>
            <a:pPr algn="l">
              <a:defRPr sz="1125" b="0" i="0">
                <a:solidFill>
                  <a:srgbClr val="777777"/>
                </a:solidFill>
                <a:latin typeface="Arial"/>
                <a:ea typeface="Arial"/>
                <a:cs typeface="Arial"/>
              </a:defRPr>
            </a:pPr>
            <a:r>
              <a:rPr sz="1125" b="0" i="0">
                <a:solidFill>
                  <a:srgbClr val="777777"/>
                </a:solidFill>
                <a:latin typeface="Arial"/>
                <a:ea typeface="Arial"/>
                <a:cs typeface="Arial"/>
              </a:rPr>
              <a:t>sessions</a:t>
            </a:r>
          </a:p>
        </p:txBody>
      </p:sp>
      <p:sp>
        <p:nvSpPr>
          <p:cNvPr id="12" name="pageviews-value">
            <a:extLst>
              <a:ext uri="{FF2B5EF4-FFF2-40B4-BE49-F238E27FC236}">
                <a16:creationId xmlns:a16="http://schemas.microsoft.com/office/drawing/2014/main" id="{754DD293-F76C-2ABF-5739-955B2D162918}"/>
              </a:ext>
            </a:extLst>
          </p:cNvPr>
          <p:cNvSpPr>
            <a:spLocks noGrp="1"/>
          </p:cNvSpPr>
          <p:nvPr/>
        </p:nvSpPr>
        <p:spPr>
          <a:xfrm>
            <a:off x="2381250" y="3467100"/>
            <a:ext cx="1428750" cy="304800"/>
          </a:xfrm>
          <a:prstGeom prst="rect">
            <a:avLst/>
          </a:prstGeom>
          <a:noFill/>
          <a:ln w="0">
            <a:noFill/>
          </a:ln>
        </p:spPr>
        <p:txBody>
          <a:bodyPr lIns="91440" tIns="45720" rIns="91440" bIns="45720" anchor="t">
            <a:noAutofit/>
          </a:bodyPr>
          <a:lstStyle/>
          <a:p>
            <a:pPr algn="l">
              <a:defRPr sz="1800" b="1" i="0">
                <a:solidFill>
                  <a:srgbClr val="111111"/>
                </a:solidFill>
                <a:latin typeface="Arial"/>
                <a:ea typeface="Arial"/>
                <a:cs typeface="Arial"/>
              </a:defRPr>
            </a:pPr>
            <a:r>
              <a:rPr lang="en-US" b="1">
                <a:solidFill>
                  <a:srgbClr val="111111"/>
                </a:solidFill>
                <a:latin typeface="Arial"/>
                <a:ea typeface="Arial"/>
                <a:cs typeface="Arial"/>
              </a:rPr>
              <a:t>213,655</a:t>
            </a:r>
            <a:endParaRPr sz="1800" b="1" i="0">
              <a:solidFill>
                <a:srgbClr val="111111"/>
              </a:solidFill>
              <a:latin typeface="Arial"/>
              <a:ea typeface="Arial"/>
              <a:cs typeface="Arial"/>
            </a:endParaRPr>
          </a:p>
        </p:txBody>
      </p:sp>
      <p:sp>
        <p:nvSpPr>
          <p:cNvPr id="13" name="pageviews-label">
            <a:extLst>
              <a:ext uri="{FF2B5EF4-FFF2-40B4-BE49-F238E27FC236}">
                <a16:creationId xmlns:a16="http://schemas.microsoft.com/office/drawing/2014/main" id="{FBA3FD9E-953C-8B8D-BBFF-880B1596B520}"/>
              </a:ext>
            </a:extLst>
          </p:cNvPr>
          <p:cNvSpPr>
            <a:spLocks noGrp="1"/>
          </p:cNvSpPr>
          <p:nvPr/>
        </p:nvSpPr>
        <p:spPr>
          <a:xfrm>
            <a:off x="2381250" y="3771900"/>
            <a:ext cx="1428750" cy="228600"/>
          </a:xfrm>
          <a:prstGeom prst="rect">
            <a:avLst/>
          </a:prstGeom>
          <a:noFill/>
          <a:ln w="0">
            <a:noFill/>
          </a:ln>
        </p:spPr>
        <p:txBody>
          <a:bodyPr anchor="t">
            <a:noAutofit/>
          </a:bodyPr>
          <a:lstStyle/>
          <a:p>
            <a:pPr algn="l">
              <a:defRPr sz="1125" b="0" i="0">
                <a:solidFill>
                  <a:srgbClr val="777777"/>
                </a:solidFill>
                <a:latin typeface="Arial"/>
                <a:ea typeface="Arial"/>
                <a:cs typeface="Arial"/>
              </a:defRPr>
            </a:pPr>
            <a:r>
              <a:rPr sz="1125" b="0" i="0">
                <a:solidFill>
                  <a:srgbClr val="777777"/>
                </a:solidFill>
                <a:latin typeface="Arial"/>
                <a:ea typeface="Arial"/>
                <a:cs typeface="Arial"/>
              </a:rPr>
              <a:t>page views</a:t>
            </a:r>
          </a:p>
        </p:txBody>
      </p:sp>
      <p:sp>
        <p:nvSpPr>
          <p:cNvPr id="14" name="engagement-time-value">
            <a:extLst>
              <a:ext uri="{FF2B5EF4-FFF2-40B4-BE49-F238E27FC236}">
                <a16:creationId xmlns:a16="http://schemas.microsoft.com/office/drawing/2014/main" id="{B867787A-59C2-773A-1078-F0D03A9A2C68}"/>
              </a:ext>
            </a:extLst>
          </p:cNvPr>
          <p:cNvSpPr>
            <a:spLocks noGrp="1"/>
          </p:cNvSpPr>
          <p:nvPr/>
        </p:nvSpPr>
        <p:spPr>
          <a:xfrm>
            <a:off x="685800" y="4171950"/>
            <a:ext cx="1428750" cy="304800"/>
          </a:xfrm>
          <a:prstGeom prst="rect">
            <a:avLst/>
          </a:prstGeom>
          <a:noFill/>
          <a:ln w="0">
            <a:noFill/>
          </a:ln>
        </p:spPr>
        <p:txBody>
          <a:bodyPr lIns="91440" tIns="45720" rIns="91440" bIns="45720" anchor="t">
            <a:noAutofit/>
          </a:bodyPr>
          <a:lstStyle/>
          <a:p>
            <a:pPr>
              <a:defRPr sz="1800" b="1" i="0">
                <a:solidFill>
                  <a:srgbClr val="111111"/>
                </a:solidFill>
                <a:latin typeface="Arial"/>
                <a:ea typeface="Arial"/>
                <a:cs typeface="Arial"/>
              </a:defRPr>
            </a:pPr>
            <a:r>
              <a:rPr lang="en-US" b="1">
                <a:solidFill>
                  <a:srgbClr val="111111"/>
                </a:solidFill>
                <a:latin typeface="Arial"/>
                <a:ea typeface="Arial"/>
                <a:cs typeface="Arial"/>
              </a:rPr>
              <a:t>23 sec</a:t>
            </a:r>
            <a:endParaRPr sz="1800" b="1" i="0">
              <a:solidFill>
                <a:srgbClr val="111111"/>
              </a:solidFill>
              <a:latin typeface="Arial"/>
              <a:ea typeface="Arial"/>
              <a:cs typeface="Arial"/>
            </a:endParaRPr>
          </a:p>
        </p:txBody>
      </p:sp>
      <p:sp>
        <p:nvSpPr>
          <p:cNvPr id="15" name="engagement-time-label">
            <a:extLst>
              <a:ext uri="{FF2B5EF4-FFF2-40B4-BE49-F238E27FC236}">
                <a16:creationId xmlns:a16="http://schemas.microsoft.com/office/drawing/2014/main" id="{C30C6E23-5693-849C-7044-B12C217908BD}"/>
              </a:ext>
            </a:extLst>
          </p:cNvPr>
          <p:cNvSpPr>
            <a:spLocks noGrp="1"/>
          </p:cNvSpPr>
          <p:nvPr/>
        </p:nvSpPr>
        <p:spPr>
          <a:xfrm>
            <a:off x="685800" y="4476750"/>
            <a:ext cx="1619250" cy="228600"/>
          </a:xfrm>
          <a:prstGeom prst="rect">
            <a:avLst/>
          </a:prstGeom>
          <a:noFill/>
          <a:ln w="0">
            <a:noFill/>
          </a:ln>
        </p:spPr>
        <p:txBody>
          <a:bodyPr lIns="91440" tIns="45720" rIns="91440" bIns="45720" anchor="t">
            <a:noAutofit/>
          </a:bodyPr>
          <a:lstStyle/>
          <a:p>
            <a:pPr>
              <a:defRPr sz="1125" b="0" i="0">
                <a:solidFill>
                  <a:srgbClr val="777777"/>
                </a:solidFill>
                <a:latin typeface="Arial"/>
                <a:ea typeface="Arial"/>
                <a:cs typeface="Arial"/>
              </a:defRPr>
            </a:pPr>
            <a:r>
              <a:rPr lang="en-GB" sz="1100">
                <a:solidFill>
                  <a:srgbClr val="777777"/>
                </a:solidFill>
                <a:latin typeface="Arial"/>
                <a:ea typeface="Arial"/>
                <a:cs typeface="Arial"/>
              </a:rPr>
              <a:t>average engagement</a:t>
            </a:r>
            <a:endParaRPr sz="1125" b="0" i="0">
              <a:solidFill>
                <a:srgbClr val="777777"/>
              </a:solidFill>
              <a:latin typeface="Arial"/>
              <a:ea typeface="Arial"/>
              <a:cs typeface="Arial"/>
            </a:endParaRPr>
          </a:p>
        </p:txBody>
      </p:sp>
      <p:sp>
        <p:nvSpPr>
          <p:cNvPr id="16" name="website-rate-value">
            <a:extLst>
              <a:ext uri="{FF2B5EF4-FFF2-40B4-BE49-F238E27FC236}">
                <a16:creationId xmlns:a16="http://schemas.microsoft.com/office/drawing/2014/main" id="{4E3C6961-150D-AFC0-126C-82B9A49B6B09}"/>
              </a:ext>
            </a:extLst>
          </p:cNvPr>
          <p:cNvSpPr>
            <a:spLocks noGrp="1"/>
          </p:cNvSpPr>
          <p:nvPr/>
        </p:nvSpPr>
        <p:spPr>
          <a:xfrm>
            <a:off x="2381250" y="4171950"/>
            <a:ext cx="1428750" cy="304800"/>
          </a:xfrm>
          <a:prstGeom prst="rect">
            <a:avLst/>
          </a:prstGeom>
          <a:noFill/>
          <a:ln w="0">
            <a:noFill/>
          </a:ln>
        </p:spPr>
        <p:txBody>
          <a:bodyPr lIns="91440" tIns="45720" rIns="91440" bIns="45720" anchor="t">
            <a:noAutofit/>
          </a:bodyPr>
          <a:lstStyle/>
          <a:p>
            <a:pPr algn="l">
              <a:defRPr sz="1800" b="1" i="0">
                <a:solidFill>
                  <a:srgbClr val="111111"/>
                </a:solidFill>
                <a:latin typeface="Arial"/>
                <a:ea typeface="Arial"/>
                <a:cs typeface="Arial"/>
              </a:defRPr>
            </a:pPr>
            <a:r>
              <a:rPr lang="en-US" b="1">
                <a:solidFill>
                  <a:srgbClr val="111111"/>
                </a:solidFill>
                <a:latin typeface="Arial"/>
                <a:ea typeface="Arial"/>
                <a:cs typeface="Arial"/>
              </a:rPr>
              <a:t>35%</a:t>
            </a:r>
            <a:endParaRPr sz="1800" b="1" i="0">
              <a:solidFill>
                <a:srgbClr val="111111"/>
              </a:solidFill>
              <a:latin typeface="Arial"/>
              <a:ea typeface="Arial"/>
              <a:cs typeface="Arial"/>
            </a:endParaRPr>
          </a:p>
        </p:txBody>
      </p:sp>
      <p:sp>
        <p:nvSpPr>
          <p:cNvPr id="17" name="website-rate-label">
            <a:extLst>
              <a:ext uri="{FF2B5EF4-FFF2-40B4-BE49-F238E27FC236}">
                <a16:creationId xmlns:a16="http://schemas.microsoft.com/office/drawing/2014/main" id="{B5155884-B24C-5ACA-6BD7-C359D244D251}"/>
              </a:ext>
            </a:extLst>
          </p:cNvPr>
          <p:cNvSpPr>
            <a:spLocks noGrp="1"/>
          </p:cNvSpPr>
          <p:nvPr/>
        </p:nvSpPr>
        <p:spPr>
          <a:xfrm>
            <a:off x="2381250" y="4476750"/>
            <a:ext cx="1524000" cy="228600"/>
          </a:xfrm>
          <a:prstGeom prst="rect">
            <a:avLst/>
          </a:prstGeom>
          <a:noFill/>
          <a:ln w="0">
            <a:noFill/>
          </a:ln>
        </p:spPr>
        <p:txBody>
          <a:bodyPr anchor="t">
            <a:noAutofit/>
          </a:bodyPr>
          <a:lstStyle/>
          <a:p>
            <a:pPr algn="l">
              <a:defRPr sz="1125" b="0" i="0">
                <a:solidFill>
                  <a:srgbClr val="777777"/>
                </a:solidFill>
                <a:latin typeface="Arial"/>
                <a:ea typeface="Arial"/>
                <a:cs typeface="Arial"/>
              </a:defRPr>
            </a:pPr>
            <a:r>
              <a:rPr sz="1125" b="0" i="0">
                <a:solidFill>
                  <a:srgbClr val="777777"/>
                </a:solidFill>
                <a:latin typeface="Arial"/>
                <a:ea typeface="Arial"/>
                <a:cs typeface="Arial"/>
              </a:rPr>
              <a:t>engagement rate</a:t>
            </a:r>
          </a:p>
        </p:txBody>
      </p:sp>
      <p:sp>
        <p:nvSpPr>
          <p:cNvPr id="18" name="website-published-output">
            <a:extLst>
              <a:ext uri="{FF2B5EF4-FFF2-40B4-BE49-F238E27FC236}">
                <a16:creationId xmlns:a16="http://schemas.microsoft.com/office/drawing/2014/main" id="{772D0652-E642-537B-3F15-A94071DA55E9}"/>
              </a:ext>
            </a:extLst>
          </p:cNvPr>
          <p:cNvSpPr>
            <a:spLocks noGrp="1"/>
          </p:cNvSpPr>
          <p:nvPr/>
        </p:nvSpPr>
        <p:spPr>
          <a:xfrm>
            <a:off x="685800" y="4857750"/>
            <a:ext cx="3333750" cy="304800"/>
          </a:xfrm>
          <a:prstGeom prst="rect">
            <a:avLst/>
          </a:prstGeom>
          <a:noFill/>
          <a:ln w="0">
            <a:noFill/>
          </a:ln>
        </p:spPr>
        <p:txBody>
          <a:bodyPr lIns="91440" tIns="45720" rIns="91440" bIns="45720" anchor="t">
            <a:noAutofit/>
          </a:bodyPr>
          <a:lstStyle/>
          <a:p>
            <a:pPr>
              <a:defRPr sz="1125" b="1" i="0">
                <a:solidFill>
                  <a:srgbClr val="AF0E58"/>
                </a:solidFill>
                <a:latin typeface="Arial"/>
                <a:ea typeface="Arial"/>
                <a:cs typeface="Arial"/>
              </a:defRPr>
            </a:pPr>
            <a:r>
              <a:rPr lang="en-US" sz="1100" b="1">
                <a:solidFill>
                  <a:srgbClr val="AF0E58"/>
                </a:solidFill>
                <a:latin typeface="Arial"/>
                <a:ea typeface="Arial"/>
                <a:cs typeface="Arial"/>
              </a:rPr>
              <a:t>2,142 downloads</a:t>
            </a:r>
            <a:r>
              <a:rPr sz="1100" b="1" i="0">
                <a:solidFill>
                  <a:srgbClr val="AF0E58"/>
                </a:solidFill>
                <a:latin typeface="Arial"/>
                <a:ea typeface="Arial"/>
                <a:cs typeface="Arial"/>
              </a:rPr>
              <a:t>   |</a:t>
            </a:r>
            <a:r>
              <a:rPr lang="en-US" sz="1100" b="1">
                <a:solidFill>
                  <a:srgbClr val="AF0E58"/>
                </a:solidFill>
                <a:latin typeface="Arial"/>
                <a:ea typeface="Arial"/>
                <a:cs typeface="Arial"/>
              </a:rPr>
              <a:t> 72 resources</a:t>
            </a:r>
            <a:r>
              <a:rPr sz="1100" b="1" i="0">
                <a:solidFill>
                  <a:srgbClr val="AF0E58"/>
                </a:solidFill>
                <a:latin typeface="Arial"/>
                <a:ea typeface="Arial"/>
                <a:cs typeface="Arial"/>
              </a:rPr>
              <a:t>   | </a:t>
            </a:r>
            <a:r>
              <a:rPr lang="en-US" sz="1100" b="1">
                <a:solidFill>
                  <a:srgbClr val="AF0E58"/>
                </a:solidFill>
                <a:latin typeface="Arial"/>
                <a:ea typeface="Arial"/>
                <a:cs typeface="Arial"/>
              </a:rPr>
              <a:t>82 </a:t>
            </a:r>
            <a:r>
              <a:rPr sz="1100" b="1" i="0">
                <a:solidFill>
                  <a:srgbClr val="AF0E58"/>
                </a:solidFill>
                <a:latin typeface="Arial"/>
                <a:ea typeface="Arial"/>
                <a:cs typeface="Arial"/>
              </a:rPr>
              <a:t>blogs</a:t>
            </a:r>
          </a:p>
        </p:txBody>
      </p:sp>
      <p:sp>
        <p:nvSpPr>
          <p:cNvPr id="19" name="social-label">
            <a:extLst>
              <a:ext uri="{FF2B5EF4-FFF2-40B4-BE49-F238E27FC236}">
                <a16:creationId xmlns:a16="http://schemas.microsoft.com/office/drawing/2014/main" id="{5FADA4A1-8210-24FD-B7E1-CF4BD9126029}"/>
              </a:ext>
            </a:extLst>
          </p:cNvPr>
          <p:cNvSpPr>
            <a:spLocks noGrp="1"/>
          </p:cNvSpPr>
          <p:nvPr/>
        </p:nvSpPr>
        <p:spPr>
          <a:xfrm>
            <a:off x="4429125" y="2076450"/>
            <a:ext cx="3143250" cy="285750"/>
          </a:xfrm>
          <a:prstGeom prst="rect">
            <a:avLst/>
          </a:prstGeom>
          <a:noFill/>
          <a:ln w="0">
            <a:noFill/>
          </a:ln>
        </p:spPr>
        <p:txBody>
          <a:bodyPr anchor="t">
            <a:noAutofit/>
          </a:bodyPr>
          <a:lstStyle/>
          <a:p>
            <a:pPr algn="l">
              <a:defRPr sz="1350" b="1" i="0">
                <a:solidFill>
                  <a:srgbClr val="AF0E58"/>
                </a:solidFill>
                <a:latin typeface="Arial"/>
                <a:ea typeface="Arial"/>
                <a:cs typeface="Arial"/>
              </a:defRPr>
            </a:pPr>
            <a:r>
              <a:rPr sz="1350" b="1" i="0">
                <a:solidFill>
                  <a:srgbClr val="AF0E58"/>
                </a:solidFill>
                <a:latin typeface="Arial"/>
                <a:ea typeface="Arial"/>
                <a:cs typeface="Arial"/>
              </a:rPr>
              <a:t>SOCIAL MEDIA</a:t>
            </a:r>
          </a:p>
        </p:txBody>
      </p:sp>
      <p:sp>
        <p:nvSpPr>
          <p:cNvPr id="20" name="social-primary-value">
            <a:extLst>
              <a:ext uri="{FF2B5EF4-FFF2-40B4-BE49-F238E27FC236}">
                <a16:creationId xmlns:a16="http://schemas.microsoft.com/office/drawing/2014/main" id="{99684775-33D1-36B4-FE40-68E32F8904C2}"/>
              </a:ext>
            </a:extLst>
          </p:cNvPr>
          <p:cNvSpPr>
            <a:spLocks noGrp="1"/>
          </p:cNvSpPr>
          <p:nvPr/>
        </p:nvSpPr>
        <p:spPr>
          <a:xfrm>
            <a:off x="4429125" y="2400300"/>
            <a:ext cx="3143250" cy="628650"/>
          </a:xfrm>
          <a:prstGeom prst="rect">
            <a:avLst/>
          </a:prstGeom>
          <a:noFill/>
          <a:ln w="0">
            <a:noFill/>
          </a:ln>
        </p:spPr>
        <p:txBody>
          <a:bodyPr lIns="91440" tIns="45720" rIns="91440" bIns="45720" anchor="t">
            <a:noAutofit/>
          </a:bodyPr>
          <a:lstStyle/>
          <a:p>
            <a:pPr algn="l">
              <a:defRPr sz="3600" b="1" i="0">
                <a:solidFill>
                  <a:srgbClr val="111111"/>
                </a:solidFill>
                <a:latin typeface="Arial"/>
                <a:ea typeface="Arial"/>
                <a:cs typeface="Arial"/>
              </a:defRPr>
            </a:pPr>
            <a:r>
              <a:rPr lang="en-US" sz="3600" b="1">
                <a:solidFill>
                  <a:srgbClr val="111111"/>
                </a:solidFill>
                <a:ea typeface="+mn-lt"/>
                <a:cs typeface="+mn-lt"/>
              </a:rPr>
              <a:t>7,984,000</a:t>
            </a:r>
            <a:endParaRPr lang="en-US">
              <a:ea typeface="+mn-lt"/>
              <a:cs typeface="+mn-lt"/>
            </a:endParaRPr>
          </a:p>
        </p:txBody>
      </p:sp>
      <p:sp>
        <p:nvSpPr>
          <p:cNvPr id="21" name="social-primary-label">
            <a:extLst>
              <a:ext uri="{FF2B5EF4-FFF2-40B4-BE49-F238E27FC236}">
                <a16:creationId xmlns:a16="http://schemas.microsoft.com/office/drawing/2014/main" id="{838993E1-47FD-D853-3DED-CEBE31010E8B}"/>
              </a:ext>
            </a:extLst>
          </p:cNvPr>
          <p:cNvSpPr>
            <a:spLocks noGrp="1"/>
          </p:cNvSpPr>
          <p:nvPr/>
        </p:nvSpPr>
        <p:spPr>
          <a:xfrm>
            <a:off x="4467225" y="2971800"/>
            <a:ext cx="3048000" cy="285750"/>
          </a:xfrm>
          <a:prstGeom prst="rect">
            <a:avLst/>
          </a:prstGeom>
          <a:noFill/>
          <a:ln w="0">
            <a:noFill/>
          </a:ln>
        </p:spPr>
        <p:txBody>
          <a:bodyPr anchor="t">
            <a:noAutofit/>
          </a:bodyPr>
          <a:lstStyle/>
          <a:p>
            <a:pPr algn="l">
              <a:defRPr sz="1425" b="0" i="0">
                <a:solidFill>
                  <a:srgbClr val="777777"/>
                </a:solidFill>
                <a:latin typeface="Arial"/>
                <a:ea typeface="Arial"/>
                <a:cs typeface="Arial"/>
              </a:defRPr>
            </a:pPr>
            <a:r>
              <a:rPr sz="1425" b="0" i="0">
                <a:solidFill>
                  <a:srgbClr val="777777"/>
                </a:solidFill>
                <a:latin typeface="Arial"/>
                <a:ea typeface="Arial"/>
                <a:cs typeface="Arial"/>
              </a:rPr>
              <a:t>social media views</a:t>
            </a:r>
          </a:p>
        </p:txBody>
      </p:sp>
      <p:sp>
        <p:nvSpPr>
          <p:cNvPr id="22" name="social-interactions-value">
            <a:extLst>
              <a:ext uri="{FF2B5EF4-FFF2-40B4-BE49-F238E27FC236}">
                <a16:creationId xmlns:a16="http://schemas.microsoft.com/office/drawing/2014/main" id="{A7C07170-0104-D899-16D7-0C0AD28DDE48}"/>
              </a:ext>
            </a:extLst>
          </p:cNvPr>
          <p:cNvSpPr>
            <a:spLocks noGrp="1"/>
          </p:cNvSpPr>
          <p:nvPr/>
        </p:nvSpPr>
        <p:spPr>
          <a:xfrm>
            <a:off x="4429125" y="3600450"/>
            <a:ext cx="1524000" cy="381000"/>
          </a:xfrm>
          <a:prstGeom prst="rect">
            <a:avLst/>
          </a:prstGeom>
          <a:noFill/>
          <a:ln w="0">
            <a:noFill/>
          </a:ln>
        </p:spPr>
        <p:txBody>
          <a:bodyPr lIns="91440" tIns="45720" rIns="91440" bIns="45720" anchor="t">
            <a:noAutofit/>
          </a:bodyPr>
          <a:lstStyle/>
          <a:p>
            <a:pPr algn="l">
              <a:defRPr sz="2250" b="1" i="0">
                <a:solidFill>
                  <a:srgbClr val="111111"/>
                </a:solidFill>
                <a:latin typeface="Arial"/>
                <a:ea typeface="Arial"/>
                <a:cs typeface="Arial"/>
              </a:defRPr>
            </a:pPr>
            <a:r>
              <a:rPr lang="en-US" sz="1900" b="1">
                <a:solidFill>
                  <a:srgbClr val="111111"/>
                </a:solidFill>
                <a:ea typeface="+mn-lt"/>
                <a:cs typeface="+mn-lt"/>
              </a:rPr>
              <a:t>95,000</a:t>
            </a:r>
            <a:endParaRPr lang="en-US">
              <a:ea typeface="+mn-lt"/>
              <a:cs typeface="+mn-lt"/>
            </a:endParaRPr>
          </a:p>
        </p:txBody>
      </p:sp>
      <p:sp>
        <p:nvSpPr>
          <p:cNvPr id="23" name="social-interactions-label">
            <a:extLst>
              <a:ext uri="{FF2B5EF4-FFF2-40B4-BE49-F238E27FC236}">
                <a16:creationId xmlns:a16="http://schemas.microsoft.com/office/drawing/2014/main" id="{DB2D9430-81F4-57F3-6251-5BA51F84102C}"/>
              </a:ext>
            </a:extLst>
          </p:cNvPr>
          <p:cNvSpPr>
            <a:spLocks noGrp="1"/>
          </p:cNvSpPr>
          <p:nvPr/>
        </p:nvSpPr>
        <p:spPr>
          <a:xfrm>
            <a:off x="4467225" y="3981450"/>
            <a:ext cx="1428750" cy="247650"/>
          </a:xfrm>
          <a:prstGeom prst="rect">
            <a:avLst/>
          </a:prstGeom>
          <a:noFill/>
          <a:ln w="0">
            <a:noFill/>
          </a:ln>
        </p:spPr>
        <p:txBody>
          <a:bodyPr anchor="t">
            <a:noAutofit/>
          </a:bodyPr>
          <a:lstStyle/>
          <a:p>
            <a:pPr algn="l">
              <a:defRPr sz="1200" b="0" i="0">
                <a:solidFill>
                  <a:srgbClr val="777777"/>
                </a:solidFill>
                <a:latin typeface="Arial"/>
                <a:ea typeface="Arial"/>
                <a:cs typeface="Arial"/>
              </a:defRPr>
            </a:pPr>
            <a:r>
              <a:rPr sz="1200" b="0" i="0">
                <a:solidFill>
                  <a:srgbClr val="777777"/>
                </a:solidFill>
                <a:latin typeface="Arial"/>
                <a:ea typeface="Arial"/>
                <a:cs typeface="Arial"/>
              </a:rPr>
              <a:t>interactions</a:t>
            </a:r>
          </a:p>
        </p:txBody>
      </p:sp>
      <p:sp>
        <p:nvSpPr>
          <p:cNvPr id="24" name="social-rate-value">
            <a:extLst>
              <a:ext uri="{FF2B5EF4-FFF2-40B4-BE49-F238E27FC236}">
                <a16:creationId xmlns:a16="http://schemas.microsoft.com/office/drawing/2014/main" id="{1C7778BA-5FB3-BA57-F443-1786DF76C435}"/>
              </a:ext>
            </a:extLst>
          </p:cNvPr>
          <p:cNvSpPr>
            <a:spLocks noGrp="1"/>
          </p:cNvSpPr>
          <p:nvPr/>
        </p:nvSpPr>
        <p:spPr>
          <a:xfrm>
            <a:off x="6191250" y="3600450"/>
            <a:ext cx="1428750" cy="381000"/>
          </a:xfrm>
          <a:prstGeom prst="rect">
            <a:avLst/>
          </a:prstGeom>
          <a:noFill/>
          <a:ln w="0">
            <a:noFill/>
          </a:ln>
        </p:spPr>
        <p:txBody>
          <a:bodyPr lIns="91440" tIns="45720" rIns="91440" bIns="45720" anchor="t">
            <a:noAutofit/>
          </a:bodyPr>
          <a:lstStyle/>
          <a:p>
            <a:pPr>
              <a:defRPr sz="2250" b="1" i="0">
                <a:solidFill>
                  <a:srgbClr val="111111"/>
                </a:solidFill>
                <a:latin typeface="Arial"/>
                <a:ea typeface="Arial"/>
                <a:cs typeface="Arial"/>
              </a:defRPr>
            </a:pPr>
            <a:r>
              <a:rPr lang="en-US" sz="2250" b="1">
                <a:solidFill>
                  <a:srgbClr val="111111"/>
                </a:solidFill>
                <a:latin typeface="Arial"/>
                <a:ea typeface="Arial"/>
                <a:cs typeface="Arial"/>
              </a:rPr>
              <a:t> 6</a:t>
            </a:r>
            <a:r>
              <a:rPr sz="2250" b="1" i="0">
                <a:solidFill>
                  <a:srgbClr val="111111"/>
                </a:solidFill>
                <a:latin typeface="Arial"/>
                <a:ea typeface="Arial"/>
                <a:cs typeface="Arial"/>
              </a:rPr>
              <a:t>%</a:t>
            </a:r>
            <a:endParaRPr lang="en-GB" sz="2250" b="1" i="0">
              <a:solidFill>
                <a:srgbClr val="111111"/>
              </a:solidFill>
              <a:latin typeface="Arial"/>
              <a:ea typeface="Arial"/>
              <a:cs typeface="Arial"/>
            </a:endParaRPr>
          </a:p>
        </p:txBody>
      </p:sp>
      <p:sp>
        <p:nvSpPr>
          <p:cNvPr id="25" name="social-rate-label">
            <a:extLst>
              <a:ext uri="{FF2B5EF4-FFF2-40B4-BE49-F238E27FC236}">
                <a16:creationId xmlns:a16="http://schemas.microsoft.com/office/drawing/2014/main" id="{81337029-16A0-57FE-1571-65D5104C07DC}"/>
              </a:ext>
            </a:extLst>
          </p:cNvPr>
          <p:cNvSpPr>
            <a:spLocks noGrp="1"/>
          </p:cNvSpPr>
          <p:nvPr/>
        </p:nvSpPr>
        <p:spPr>
          <a:xfrm>
            <a:off x="6229350" y="3981450"/>
            <a:ext cx="1428750" cy="247650"/>
          </a:xfrm>
          <a:prstGeom prst="rect">
            <a:avLst/>
          </a:prstGeom>
          <a:noFill/>
          <a:ln w="0">
            <a:noFill/>
          </a:ln>
        </p:spPr>
        <p:txBody>
          <a:bodyPr lIns="91440" tIns="45720" rIns="91440" bIns="45720" anchor="t">
            <a:noAutofit/>
          </a:bodyPr>
          <a:lstStyle/>
          <a:p>
            <a:pPr>
              <a:defRPr sz="1200" b="0" i="0">
                <a:solidFill>
                  <a:srgbClr val="777777"/>
                </a:solidFill>
                <a:latin typeface="Arial"/>
                <a:ea typeface="Arial"/>
                <a:cs typeface="Arial"/>
              </a:defRPr>
            </a:pPr>
            <a:r>
              <a:rPr lang="en-US" sz="1200">
                <a:solidFill>
                  <a:srgbClr val="777777"/>
                </a:solidFill>
                <a:latin typeface="Arial"/>
                <a:ea typeface="Arial"/>
                <a:cs typeface="Arial"/>
              </a:rPr>
              <a:t>Avg monthly engagement</a:t>
            </a:r>
            <a:r>
              <a:rPr sz="1200" b="0" i="0">
                <a:solidFill>
                  <a:srgbClr val="777777"/>
                </a:solidFill>
                <a:latin typeface="Arial"/>
                <a:ea typeface="Arial"/>
                <a:cs typeface="Arial"/>
              </a:rPr>
              <a:t> rate</a:t>
            </a:r>
          </a:p>
        </p:txBody>
      </p:sp>
      <p:sp>
        <p:nvSpPr>
          <p:cNvPr id="26" name="followers-value">
            <a:extLst>
              <a:ext uri="{FF2B5EF4-FFF2-40B4-BE49-F238E27FC236}">
                <a16:creationId xmlns:a16="http://schemas.microsoft.com/office/drawing/2014/main" id="{0B020BB3-374A-EEC8-83DF-F01C94227A4B}"/>
              </a:ext>
            </a:extLst>
          </p:cNvPr>
          <p:cNvSpPr>
            <a:spLocks noGrp="1"/>
          </p:cNvSpPr>
          <p:nvPr/>
        </p:nvSpPr>
        <p:spPr>
          <a:xfrm>
            <a:off x="4429125" y="4476750"/>
            <a:ext cx="1524000" cy="381000"/>
          </a:xfrm>
          <a:prstGeom prst="rect">
            <a:avLst/>
          </a:prstGeom>
          <a:noFill/>
          <a:ln w="0">
            <a:noFill/>
          </a:ln>
        </p:spPr>
        <p:txBody>
          <a:bodyPr lIns="91440" tIns="45720" rIns="91440" bIns="45720" anchor="t">
            <a:noAutofit/>
          </a:bodyPr>
          <a:lstStyle/>
          <a:p>
            <a:pPr algn="l">
              <a:defRPr sz="2250" b="1" i="0">
                <a:solidFill>
                  <a:srgbClr val="111111"/>
                </a:solidFill>
                <a:latin typeface="Arial"/>
                <a:ea typeface="Arial"/>
                <a:cs typeface="Arial"/>
              </a:defRPr>
            </a:pPr>
            <a:r>
              <a:rPr lang="en-US" sz="2250" b="1">
                <a:solidFill>
                  <a:srgbClr val="111111"/>
                </a:solidFill>
                <a:latin typeface="Arial"/>
                <a:ea typeface="Arial"/>
                <a:cs typeface="Arial"/>
              </a:rPr>
              <a:t>6,076</a:t>
            </a:r>
            <a:endParaRPr lang="en-US" sz="2250" b="1" i="0">
              <a:solidFill>
                <a:srgbClr val="111111"/>
              </a:solidFill>
              <a:latin typeface="Arial"/>
              <a:ea typeface="Arial"/>
              <a:cs typeface="Arial"/>
            </a:endParaRPr>
          </a:p>
        </p:txBody>
      </p:sp>
      <p:sp>
        <p:nvSpPr>
          <p:cNvPr id="27" name="followers-label">
            <a:extLst>
              <a:ext uri="{FF2B5EF4-FFF2-40B4-BE49-F238E27FC236}">
                <a16:creationId xmlns:a16="http://schemas.microsoft.com/office/drawing/2014/main" id="{204D0720-EFC2-83C7-E823-9804D3DA9992}"/>
              </a:ext>
            </a:extLst>
          </p:cNvPr>
          <p:cNvSpPr>
            <a:spLocks noGrp="1"/>
          </p:cNvSpPr>
          <p:nvPr/>
        </p:nvSpPr>
        <p:spPr>
          <a:xfrm>
            <a:off x="4467225" y="4857750"/>
            <a:ext cx="1619250" cy="247650"/>
          </a:xfrm>
          <a:prstGeom prst="rect">
            <a:avLst/>
          </a:prstGeom>
          <a:noFill/>
          <a:ln w="0">
            <a:noFill/>
          </a:ln>
        </p:spPr>
        <p:txBody>
          <a:bodyPr anchor="t">
            <a:noAutofit/>
          </a:bodyPr>
          <a:lstStyle/>
          <a:p>
            <a:pPr algn="l">
              <a:defRPr sz="1200" b="0" i="0">
                <a:solidFill>
                  <a:srgbClr val="777777"/>
                </a:solidFill>
                <a:latin typeface="Arial"/>
                <a:ea typeface="Arial"/>
                <a:cs typeface="Arial"/>
              </a:defRPr>
            </a:pPr>
            <a:r>
              <a:rPr sz="1200" b="0" i="0">
                <a:solidFill>
                  <a:srgbClr val="777777"/>
                </a:solidFill>
                <a:latin typeface="Arial"/>
                <a:ea typeface="Arial"/>
                <a:cs typeface="Arial"/>
              </a:rPr>
              <a:t>new followers</a:t>
            </a:r>
          </a:p>
        </p:txBody>
      </p:sp>
      <p:sp>
        <p:nvSpPr>
          <p:cNvPr id="28" name="video-label">
            <a:extLst>
              <a:ext uri="{FF2B5EF4-FFF2-40B4-BE49-F238E27FC236}">
                <a16:creationId xmlns:a16="http://schemas.microsoft.com/office/drawing/2014/main" id="{43FEC702-7691-1365-2862-ED95DE61FE01}"/>
              </a:ext>
            </a:extLst>
          </p:cNvPr>
          <p:cNvSpPr>
            <a:spLocks noGrp="1"/>
          </p:cNvSpPr>
          <p:nvPr/>
        </p:nvSpPr>
        <p:spPr>
          <a:xfrm>
            <a:off x="8172450" y="2076450"/>
            <a:ext cx="3143250" cy="285750"/>
          </a:xfrm>
          <a:prstGeom prst="rect">
            <a:avLst/>
          </a:prstGeom>
          <a:noFill/>
          <a:ln w="0">
            <a:noFill/>
          </a:ln>
        </p:spPr>
        <p:txBody>
          <a:bodyPr anchor="t">
            <a:noAutofit/>
          </a:bodyPr>
          <a:lstStyle/>
          <a:p>
            <a:pPr algn="l">
              <a:defRPr sz="1350" b="1" i="0">
                <a:solidFill>
                  <a:srgbClr val="AF0E58"/>
                </a:solidFill>
                <a:latin typeface="Arial"/>
                <a:ea typeface="Arial"/>
                <a:cs typeface="Arial"/>
              </a:defRPr>
            </a:pPr>
            <a:r>
              <a:rPr sz="1350" b="1" i="0">
                <a:solidFill>
                  <a:srgbClr val="AF0E58"/>
                </a:solidFill>
                <a:latin typeface="Arial"/>
                <a:ea typeface="Arial"/>
                <a:cs typeface="Arial"/>
              </a:rPr>
              <a:t>VIDEO CONTENT</a:t>
            </a:r>
          </a:p>
        </p:txBody>
      </p:sp>
      <p:sp>
        <p:nvSpPr>
          <p:cNvPr id="29" name="video-primary-value">
            <a:extLst>
              <a:ext uri="{FF2B5EF4-FFF2-40B4-BE49-F238E27FC236}">
                <a16:creationId xmlns:a16="http://schemas.microsoft.com/office/drawing/2014/main" id="{A28E9725-EFC3-EF48-445E-4A2739DB1F92}"/>
              </a:ext>
            </a:extLst>
          </p:cNvPr>
          <p:cNvSpPr>
            <a:spLocks noGrp="1"/>
          </p:cNvSpPr>
          <p:nvPr/>
        </p:nvSpPr>
        <p:spPr>
          <a:xfrm>
            <a:off x="8172450" y="2400300"/>
            <a:ext cx="3143250" cy="628650"/>
          </a:xfrm>
          <a:prstGeom prst="rect">
            <a:avLst/>
          </a:prstGeom>
          <a:noFill/>
          <a:ln w="0">
            <a:noFill/>
          </a:ln>
        </p:spPr>
        <p:txBody>
          <a:bodyPr lIns="91440" tIns="45720" rIns="91440" bIns="45720" anchor="t">
            <a:noAutofit/>
          </a:bodyPr>
          <a:lstStyle/>
          <a:p>
            <a:pPr algn="l">
              <a:defRPr sz="3600" b="1" i="0">
                <a:solidFill>
                  <a:srgbClr val="111111"/>
                </a:solidFill>
                <a:latin typeface="Arial"/>
                <a:ea typeface="Arial"/>
                <a:cs typeface="Arial"/>
              </a:defRPr>
            </a:pPr>
            <a:r>
              <a:rPr lang="en-US" sz="3600" b="1">
                <a:solidFill>
                  <a:srgbClr val="111111"/>
                </a:solidFill>
                <a:latin typeface="Arial"/>
                <a:ea typeface="Arial"/>
                <a:cs typeface="Arial"/>
              </a:rPr>
              <a:t>1,514,720</a:t>
            </a:r>
            <a:endParaRPr sz="3600" b="1" i="0">
              <a:solidFill>
                <a:srgbClr val="111111"/>
              </a:solidFill>
              <a:latin typeface="Arial"/>
              <a:ea typeface="Arial"/>
              <a:cs typeface="Arial"/>
            </a:endParaRPr>
          </a:p>
        </p:txBody>
      </p:sp>
      <p:sp>
        <p:nvSpPr>
          <p:cNvPr id="30" name="video-primary-label">
            <a:extLst>
              <a:ext uri="{FF2B5EF4-FFF2-40B4-BE49-F238E27FC236}">
                <a16:creationId xmlns:a16="http://schemas.microsoft.com/office/drawing/2014/main" id="{028E5A73-AF98-D867-4050-6E8D93962301}"/>
              </a:ext>
            </a:extLst>
          </p:cNvPr>
          <p:cNvSpPr>
            <a:spLocks noGrp="1"/>
          </p:cNvSpPr>
          <p:nvPr/>
        </p:nvSpPr>
        <p:spPr>
          <a:xfrm>
            <a:off x="8210550" y="2971800"/>
            <a:ext cx="3048000" cy="285750"/>
          </a:xfrm>
          <a:prstGeom prst="rect">
            <a:avLst/>
          </a:prstGeom>
          <a:noFill/>
          <a:ln w="0">
            <a:noFill/>
          </a:ln>
        </p:spPr>
        <p:txBody>
          <a:bodyPr anchor="t">
            <a:noAutofit/>
          </a:bodyPr>
          <a:lstStyle/>
          <a:p>
            <a:pPr algn="l">
              <a:defRPr sz="1425" b="0" i="0">
                <a:solidFill>
                  <a:srgbClr val="777777"/>
                </a:solidFill>
                <a:latin typeface="Arial"/>
                <a:ea typeface="Arial"/>
                <a:cs typeface="Arial"/>
              </a:defRPr>
            </a:pPr>
            <a:r>
              <a:rPr sz="1425" b="0" i="0">
                <a:solidFill>
                  <a:srgbClr val="777777"/>
                </a:solidFill>
                <a:latin typeface="Arial"/>
                <a:ea typeface="Arial"/>
                <a:cs typeface="Arial"/>
              </a:rPr>
              <a:t>video views</a:t>
            </a:r>
          </a:p>
        </p:txBody>
      </p:sp>
      <p:sp>
        <p:nvSpPr>
          <p:cNvPr id="31" name="minutes-watched-value">
            <a:extLst>
              <a:ext uri="{FF2B5EF4-FFF2-40B4-BE49-F238E27FC236}">
                <a16:creationId xmlns:a16="http://schemas.microsoft.com/office/drawing/2014/main" id="{51E27779-FAC4-8FE3-30B5-B8E29151E0C8}"/>
              </a:ext>
            </a:extLst>
          </p:cNvPr>
          <p:cNvSpPr>
            <a:spLocks noGrp="1"/>
          </p:cNvSpPr>
          <p:nvPr/>
        </p:nvSpPr>
        <p:spPr>
          <a:xfrm>
            <a:off x="8172450" y="3790950"/>
            <a:ext cx="3143250" cy="495300"/>
          </a:xfrm>
          <a:prstGeom prst="rect">
            <a:avLst/>
          </a:prstGeom>
          <a:noFill/>
          <a:ln w="0">
            <a:noFill/>
          </a:ln>
        </p:spPr>
        <p:txBody>
          <a:bodyPr lIns="91440" tIns="45720" rIns="91440" bIns="45720" anchor="t">
            <a:noAutofit/>
          </a:bodyPr>
          <a:lstStyle/>
          <a:p>
            <a:pPr algn="l">
              <a:defRPr sz="2850" b="1" i="0">
                <a:solidFill>
                  <a:srgbClr val="111111"/>
                </a:solidFill>
                <a:latin typeface="Arial"/>
                <a:ea typeface="Arial"/>
                <a:cs typeface="Arial"/>
              </a:defRPr>
            </a:pPr>
            <a:r>
              <a:rPr lang="en-US" sz="2850" b="1">
                <a:solidFill>
                  <a:srgbClr val="111111"/>
                </a:solidFill>
                <a:latin typeface="Arial"/>
                <a:ea typeface="Arial"/>
                <a:cs typeface="Arial"/>
              </a:rPr>
              <a:t>496,413</a:t>
            </a:r>
            <a:endParaRPr sz="2850" b="1" i="0">
              <a:solidFill>
                <a:srgbClr val="111111"/>
              </a:solidFill>
              <a:latin typeface="Arial"/>
              <a:ea typeface="Arial"/>
              <a:cs typeface="Arial"/>
            </a:endParaRPr>
          </a:p>
        </p:txBody>
      </p:sp>
      <p:sp>
        <p:nvSpPr>
          <p:cNvPr id="32" name="minutes-watched-label">
            <a:extLst>
              <a:ext uri="{FF2B5EF4-FFF2-40B4-BE49-F238E27FC236}">
                <a16:creationId xmlns:a16="http://schemas.microsoft.com/office/drawing/2014/main" id="{7F7BDA77-B60E-F2C6-9F7A-4C461E474A83}"/>
              </a:ext>
            </a:extLst>
          </p:cNvPr>
          <p:cNvSpPr>
            <a:spLocks noGrp="1"/>
          </p:cNvSpPr>
          <p:nvPr/>
        </p:nvSpPr>
        <p:spPr>
          <a:xfrm>
            <a:off x="8210550" y="4286250"/>
            <a:ext cx="3048000" cy="285750"/>
          </a:xfrm>
          <a:prstGeom prst="rect">
            <a:avLst/>
          </a:prstGeom>
          <a:noFill/>
          <a:ln w="0">
            <a:noFill/>
          </a:ln>
        </p:spPr>
        <p:txBody>
          <a:bodyPr anchor="t">
            <a:noAutofit/>
          </a:bodyPr>
          <a:lstStyle/>
          <a:p>
            <a:pPr algn="l">
              <a:defRPr sz="1350" b="0" i="0">
                <a:solidFill>
                  <a:srgbClr val="777777"/>
                </a:solidFill>
                <a:latin typeface="Arial"/>
                <a:ea typeface="Arial"/>
                <a:cs typeface="Arial"/>
              </a:defRPr>
            </a:pPr>
            <a:r>
              <a:rPr sz="1350" b="0" i="0">
                <a:solidFill>
                  <a:srgbClr val="777777"/>
                </a:solidFill>
                <a:latin typeface="Arial"/>
                <a:ea typeface="Arial"/>
                <a:cs typeface="Arial"/>
              </a:rPr>
              <a:t>minutes watched</a:t>
            </a:r>
          </a:p>
        </p:txBody>
      </p:sp>
      <p:sp>
        <p:nvSpPr>
          <p:cNvPr id="33" name="context-rule">
            <a:extLst>
              <a:ext uri="{FF2B5EF4-FFF2-40B4-BE49-F238E27FC236}">
                <a16:creationId xmlns:a16="http://schemas.microsoft.com/office/drawing/2014/main" id="{7A451C2C-0253-2932-4455-84BF4E1745D3}"/>
              </a:ext>
            </a:extLst>
          </p:cNvPr>
          <p:cNvSpPr>
            <a:spLocks noGrp="1"/>
          </p:cNvSpPr>
          <p:nvPr/>
        </p:nvSpPr>
        <p:spPr>
          <a:xfrm>
            <a:off x="685800" y="5381625"/>
            <a:ext cx="10820400" cy="38100"/>
          </a:xfrm>
          <a:prstGeom prst="rect">
            <a:avLst/>
          </a:prstGeom>
          <a:solidFill>
            <a:srgbClr val="AF0E58"/>
          </a:solidFill>
          <a:ln w="0">
            <a:noFill/>
          </a:ln>
        </p:spPr>
        <p:txBody>
          <a:bodyPr/>
          <a:lstStyle/>
          <a:p>
            <a:endParaRPr lang="en-GB"/>
          </a:p>
        </p:txBody>
      </p:sp>
      <p:sp>
        <p:nvSpPr>
          <p:cNvPr id="34" name="engagement-takeaway">
            <a:extLst>
              <a:ext uri="{FF2B5EF4-FFF2-40B4-BE49-F238E27FC236}">
                <a16:creationId xmlns:a16="http://schemas.microsoft.com/office/drawing/2014/main" id="{0236AE57-5A79-E361-4BC4-929F145DC147}"/>
              </a:ext>
            </a:extLst>
          </p:cNvPr>
          <p:cNvSpPr>
            <a:spLocks noGrp="1"/>
          </p:cNvSpPr>
          <p:nvPr/>
        </p:nvSpPr>
        <p:spPr>
          <a:xfrm>
            <a:off x="685800" y="5543550"/>
            <a:ext cx="6667500" cy="342900"/>
          </a:xfrm>
          <a:prstGeom prst="rect">
            <a:avLst/>
          </a:prstGeom>
          <a:noFill/>
          <a:ln w="0">
            <a:noFill/>
          </a:ln>
        </p:spPr>
        <p:txBody>
          <a:bodyPr anchor="t">
            <a:noAutofit/>
          </a:bodyPr>
          <a:lstStyle/>
          <a:p>
            <a:pPr algn="l">
              <a:defRPr sz="1725" b="1" i="0">
                <a:solidFill>
                  <a:srgbClr val="AF0E58"/>
                </a:solidFill>
                <a:latin typeface="Arial"/>
                <a:ea typeface="Arial"/>
                <a:cs typeface="Arial"/>
              </a:defRPr>
            </a:pPr>
            <a:r>
              <a:rPr sz="1725" b="1" i="0">
                <a:solidFill>
                  <a:srgbClr val="AF0E58"/>
                </a:solidFill>
                <a:latin typeface="Arial"/>
                <a:ea typeface="Arial"/>
                <a:cs typeface="Arial"/>
              </a:rPr>
              <a:t>Engagement rates remained above sector medians.</a:t>
            </a:r>
          </a:p>
        </p:txBody>
      </p:sp>
      <p:sp>
        <p:nvSpPr>
          <p:cNvPr id="35" name="resourcing-context">
            <a:extLst>
              <a:ext uri="{FF2B5EF4-FFF2-40B4-BE49-F238E27FC236}">
                <a16:creationId xmlns:a16="http://schemas.microsoft.com/office/drawing/2014/main" id="{CE6A80F5-A590-B111-17FE-C511FD6BC290}"/>
              </a:ext>
            </a:extLst>
          </p:cNvPr>
          <p:cNvSpPr>
            <a:spLocks noGrp="1"/>
          </p:cNvSpPr>
          <p:nvPr/>
        </p:nvSpPr>
        <p:spPr>
          <a:xfrm>
            <a:off x="685800" y="5953125"/>
            <a:ext cx="10820400" cy="514350"/>
          </a:xfrm>
          <a:prstGeom prst="rect">
            <a:avLst/>
          </a:prstGeom>
          <a:noFill/>
          <a:ln w="0">
            <a:noFill/>
          </a:ln>
        </p:spPr>
        <p:txBody>
          <a:bodyPr lIns="91440" tIns="45720" rIns="91440" bIns="45720" anchor="t">
            <a:noAutofit/>
          </a:bodyPr>
          <a:lstStyle/>
          <a:p>
            <a:pPr>
              <a:defRPr sz="1238" b="0" i="0">
                <a:solidFill>
                  <a:srgbClr val="111111"/>
                </a:solidFill>
                <a:latin typeface="Arial"/>
                <a:ea typeface="Arial"/>
                <a:cs typeface="Arial"/>
              </a:defRPr>
            </a:pPr>
            <a:r>
              <a:rPr lang="en-US" sz="1400">
                <a:solidFill>
                  <a:srgbClr val="111111"/>
                </a:solidFill>
                <a:ea typeface="+mn-lt"/>
                <a:cs typeface="+mn-lt"/>
              </a:rPr>
              <a:t>*These numbers are for the three-year campaign, 15 Sep - 11 Nov 2024, 18 Aug - 2 Oct 2025 and 1 July – 30 Sept 2026 combined.</a:t>
            </a:r>
            <a:endParaRPr lang="en-US">
              <a:ea typeface="+mn-lt"/>
              <a:cs typeface="+mn-lt"/>
            </a:endParaRPr>
          </a:p>
        </p:txBody>
      </p:sp>
      <p:sp>
        <p:nvSpPr>
          <p:cNvPr id="36" name="footer-title">
            <a:extLst>
              <a:ext uri="{FF2B5EF4-FFF2-40B4-BE49-F238E27FC236}">
                <a16:creationId xmlns:a16="http://schemas.microsoft.com/office/drawing/2014/main" id="{9C13C39C-DD66-4C4B-73D0-5608253972DD}"/>
              </a:ext>
            </a:extLst>
          </p:cNvPr>
          <p:cNvSpPr>
            <a:spLocks noGrp="1"/>
          </p:cNvSpPr>
          <p:nvPr/>
        </p:nvSpPr>
        <p:spPr>
          <a:xfrm>
            <a:off x="685800" y="6819900"/>
            <a:ext cx="4953000" cy="190500"/>
          </a:xfrm>
          <a:prstGeom prst="rect">
            <a:avLst/>
          </a:prstGeom>
          <a:noFill/>
          <a:ln w="0">
            <a:noFill/>
          </a:ln>
        </p:spPr>
        <p:txBody>
          <a:bodyPr anchor="t">
            <a:noAutofit/>
          </a:bodyPr>
          <a:lstStyle/>
          <a:p>
            <a:pPr algn="l">
              <a:defRPr sz="783" b="0" i="0">
                <a:solidFill>
                  <a:srgbClr val="777777"/>
                </a:solidFill>
                <a:latin typeface="Arial"/>
                <a:ea typeface="Arial"/>
                <a:cs typeface="Arial"/>
              </a:defRPr>
            </a:pPr>
            <a:r>
              <a:rPr sz="783" b="0" i="0">
                <a:solidFill>
                  <a:srgbClr val="777777"/>
                </a:solidFill>
                <a:latin typeface="Arial"/>
                <a:ea typeface="Arial"/>
                <a:cs typeface="Arial"/>
              </a:rPr>
              <a:t>2026 Global Week for Action Impact Report</a:t>
            </a:r>
          </a:p>
        </p:txBody>
      </p:sp>
      <p:sp>
        <p:nvSpPr>
          <p:cNvPr id="37" name="page-number">
            <a:extLst>
              <a:ext uri="{FF2B5EF4-FFF2-40B4-BE49-F238E27FC236}">
                <a16:creationId xmlns:a16="http://schemas.microsoft.com/office/drawing/2014/main" id="{9CFB104A-E05A-EEE1-C370-DD697FBEDEC1}"/>
              </a:ext>
            </a:extLst>
          </p:cNvPr>
          <p:cNvSpPr>
            <a:spLocks noGrp="1"/>
          </p:cNvSpPr>
          <p:nvPr/>
        </p:nvSpPr>
        <p:spPr>
          <a:xfrm>
            <a:off x="11191875" y="6819900"/>
            <a:ext cx="304800" cy="190500"/>
          </a:xfrm>
          <a:prstGeom prst="rect">
            <a:avLst/>
          </a:prstGeom>
          <a:noFill/>
          <a:ln w="0">
            <a:noFill/>
          </a:ln>
        </p:spPr>
        <p:txBody>
          <a:bodyPr anchor="t">
            <a:noAutofit/>
          </a:bodyPr>
          <a:lstStyle/>
          <a:p>
            <a:pPr algn="l">
              <a:defRPr sz="783" b="0" i="0">
                <a:solidFill>
                  <a:srgbClr val="777777"/>
                </a:solidFill>
                <a:latin typeface="Arial"/>
                <a:ea typeface="Arial"/>
                <a:cs typeface="Arial"/>
              </a:defRPr>
            </a:pPr>
            <a:r>
              <a:rPr lang="es-ES" sz="783" b="0" i="0">
                <a:solidFill>
                  <a:srgbClr val="777777"/>
                </a:solidFill>
                <a:latin typeface="Arial"/>
                <a:ea typeface="Arial"/>
                <a:cs typeface="Arial"/>
              </a:rPr>
              <a:t>23</a:t>
            </a:r>
            <a:endParaRPr sz="783" b="0" i="0">
              <a:solidFill>
                <a:srgbClr val="777777"/>
              </a:solidFill>
              <a:latin typeface="Arial"/>
              <a:ea typeface="Arial"/>
              <a:cs typeface="Arial"/>
            </a:endParaRPr>
          </a:p>
        </p:txBody>
      </p:sp>
      <p:sp>
        <p:nvSpPr>
          <p:cNvPr id="39" name="Rectangle 38">
            <a:extLst>
              <a:ext uri="{FF2B5EF4-FFF2-40B4-BE49-F238E27FC236}">
                <a16:creationId xmlns:a16="http://schemas.microsoft.com/office/drawing/2014/main" id="{B76126EF-215E-A5FD-06BA-3C89740FCDE6}"/>
              </a:ext>
            </a:extLst>
          </p:cNvPr>
          <p:cNvSpPr/>
          <p:nvPr/>
        </p:nvSpPr>
        <p:spPr>
          <a:xfrm>
            <a:off x="0" y="0"/>
            <a:ext cx="12192000" cy="7200900"/>
          </a:xfrm>
          <a:prstGeom prst="rect">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664055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slide-title">
            <a:extLst>
              <a:ext uri="{FF2B5EF4-FFF2-40B4-BE49-F238E27FC236}">
                <a16:creationId xmlns:a16="http://schemas.microsoft.com/office/drawing/2014/main" id="{01CFB9DA-A50D-4C35-9A60-A71AA0C843A4}"/>
              </a:ext>
            </a:extLst>
          </p:cNvPr>
          <p:cNvSpPr>
            <a:spLocks noGrp="1"/>
          </p:cNvSpPr>
          <p:nvPr/>
        </p:nvSpPr>
        <p:spPr>
          <a:xfrm>
            <a:off x="685800" y="438150"/>
            <a:ext cx="10820400" cy="590550"/>
          </a:xfrm>
          <a:prstGeom prst="rect">
            <a:avLst/>
          </a:prstGeom>
          <a:noFill/>
          <a:ln w="0">
            <a:noFill/>
            <a:prstDash val="solid"/>
          </a:ln>
        </p:spPr>
        <p:txBody>
          <a:bodyPr anchor="t">
            <a:normAutofit/>
          </a:bodyPr>
          <a:lstStyle/>
          <a:p>
            <a:pPr algn="l">
              <a:defRPr sz="2850" b="1" i="0">
                <a:solidFill>
                  <a:srgbClr val="111111"/>
                </a:solidFill>
                <a:latin typeface="Arial"/>
                <a:ea typeface="Arial"/>
                <a:cs typeface="Arial"/>
              </a:defRPr>
            </a:pPr>
            <a:r>
              <a:rPr sz="2850" b="1" i="0">
                <a:solidFill>
                  <a:srgbClr val="111111"/>
                </a:solidFill>
                <a:latin typeface="Arial"/>
                <a:ea typeface="Arial"/>
                <a:cs typeface="Arial"/>
              </a:rPr>
              <a:t>LOOKING FORWARD</a:t>
            </a:r>
          </a:p>
        </p:txBody>
      </p:sp>
      <p:sp>
        <p:nvSpPr>
          <p:cNvPr id="2" name="Rectangle 1">
            <a:extLst>
              <a:ext uri="{FF2B5EF4-FFF2-40B4-BE49-F238E27FC236}">
                <a16:creationId xmlns:a16="http://schemas.microsoft.com/office/drawing/2014/main" id="{18A35312-9E03-4E91-91D3-D214316B0C76}"/>
              </a:ext>
            </a:extLst>
          </p:cNvPr>
          <p:cNvSpPr>
            <a:spLocks noGrp="1"/>
          </p:cNvSpPr>
          <p:nvPr/>
        </p:nvSpPr>
        <p:spPr>
          <a:xfrm>
            <a:off x="685800" y="1028700"/>
            <a:ext cx="5715000" cy="419100"/>
          </a:xfrm>
          <a:prstGeom prst="rect">
            <a:avLst/>
          </a:prstGeom>
          <a:noFill/>
          <a:ln w="0">
            <a:noFill/>
            <a:prstDash val="solid"/>
          </a:ln>
        </p:spPr>
        <p:txBody>
          <a:bodyPr lIns="91440" tIns="45720" rIns="91440" bIns="45720" anchor="t">
            <a:normAutofit fontScale="95556" lnSpcReduction="10000"/>
          </a:bodyPr>
          <a:lstStyle/>
          <a:p>
            <a:pPr>
              <a:defRPr sz="2250" b="1" i="0">
                <a:solidFill>
                  <a:srgbClr val="AF0E58"/>
                </a:solidFill>
                <a:latin typeface="Arial"/>
                <a:ea typeface="Arial"/>
                <a:cs typeface="Arial"/>
              </a:defRPr>
            </a:pPr>
            <a:r>
              <a:rPr sz="2250" b="1" i="0">
                <a:solidFill>
                  <a:srgbClr val="AF0E58"/>
                </a:solidFill>
                <a:latin typeface="Arial"/>
                <a:ea typeface="Arial"/>
                <a:cs typeface="Arial"/>
              </a:rPr>
              <a:t>The </a:t>
            </a:r>
            <a:r>
              <a:rPr lang="es-ES" sz="2250" b="1" i="0">
                <a:solidFill>
                  <a:srgbClr val="AF0E58"/>
                </a:solidFill>
                <a:latin typeface="Arial"/>
                <a:ea typeface="Arial"/>
                <a:cs typeface="Arial"/>
              </a:rPr>
              <a:t>r</a:t>
            </a:r>
            <a:r>
              <a:rPr sz="2250" b="1" i="0" err="1">
                <a:solidFill>
                  <a:srgbClr val="AF0E58"/>
                </a:solidFill>
                <a:latin typeface="Arial"/>
                <a:ea typeface="Arial"/>
                <a:cs typeface="Arial"/>
              </a:rPr>
              <a:t>oad</a:t>
            </a:r>
            <a:r>
              <a:rPr sz="2250" b="1" i="0">
                <a:solidFill>
                  <a:srgbClr val="AF0E58"/>
                </a:solidFill>
                <a:latin typeface="Arial"/>
                <a:ea typeface="Arial"/>
                <a:cs typeface="Arial"/>
              </a:rPr>
              <a:t> to Manila</a:t>
            </a:r>
            <a:r>
              <a:rPr lang="en-US" sz="2250" b="1">
                <a:solidFill>
                  <a:srgbClr val="AF0E58"/>
                </a:solidFill>
                <a:latin typeface="Arial"/>
                <a:ea typeface="Arial"/>
                <a:cs typeface="Arial"/>
              </a:rPr>
              <a:t> &amp; UNHLM on UHC</a:t>
            </a:r>
            <a:endParaRPr sz="2250" b="1" i="0">
              <a:solidFill>
                <a:srgbClr val="AF0E58"/>
              </a:solidFill>
              <a:latin typeface="Arial"/>
              <a:ea typeface="Arial"/>
              <a:cs typeface="Arial"/>
            </a:endParaRPr>
          </a:p>
        </p:txBody>
      </p:sp>
      <p:sp>
        <p:nvSpPr>
          <p:cNvPr id="3" name="Rectangle 2">
            <a:extLst>
              <a:ext uri="{FF2B5EF4-FFF2-40B4-BE49-F238E27FC236}">
                <a16:creationId xmlns:a16="http://schemas.microsoft.com/office/drawing/2014/main" id="{B959B218-7BFB-4003-B766-9E5C157664A8}"/>
              </a:ext>
            </a:extLst>
          </p:cNvPr>
          <p:cNvSpPr>
            <a:spLocks noGrp="1"/>
          </p:cNvSpPr>
          <p:nvPr/>
        </p:nvSpPr>
        <p:spPr>
          <a:xfrm>
            <a:off x="685800" y="1657350"/>
            <a:ext cx="5141847" cy="3238500"/>
          </a:xfrm>
          <a:prstGeom prst="rect">
            <a:avLst/>
          </a:prstGeom>
          <a:noFill/>
          <a:ln w="0">
            <a:noFill/>
            <a:prstDash val="solid"/>
          </a:ln>
        </p:spPr>
        <p:txBody>
          <a:bodyPr lIns="91440" tIns="45720" rIns="91440" bIns="45720" anchor="t">
            <a:normAutofit/>
          </a:bodyPr>
          <a:lstStyle/>
          <a:p>
            <a:pPr>
              <a:defRPr sz="1350" b="0" i="0">
                <a:solidFill>
                  <a:srgbClr val="111111"/>
                </a:solidFill>
                <a:latin typeface="Arial"/>
                <a:ea typeface="Arial"/>
                <a:cs typeface="Arial"/>
              </a:defRPr>
            </a:pPr>
            <a:r>
              <a:rPr lang="en-US" sz="1350" b="0" i="0">
                <a:solidFill>
                  <a:srgbClr val="111111"/>
                </a:solidFill>
                <a:latin typeface="Calibri"/>
                <a:ea typeface="Calibri"/>
                <a:cs typeface="Calibri"/>
              </a:rPr>
              <a:t>The 2026 Global Week for Action marked the next stage of Time to Lead. With the third International Dialogue on Sustainable Financing for NCDs and Mental Health (IFD3) rescheduled for 16–18 February 2027, the campaign now has an extended final leg in which to strengthen the evidence, sustain political attention and press for concrete action on NCD financing.</a:t>
            </a:r>
            <a:r>
              <a:rPr lang="en-US" sz="1350">
                <a:solidFill>
                  <a:srgbClr val="111111"/>
                </a:solidFill>
                <a:latin typeface="Calibri"/>
                <a:ea typeface="Calibri"/>
                <a:cs typeface="Calibri"/>
              </a:rPr>
              <a:t>  </a:t>
            </a:r>
          </a:p>
          <a:p>
            <a:pPr>
              <a:defRPr sz="1350" b="0" i="0">
                <a:solidFill>
                  <a:srgbClr val="111111"/>
                </a:solidFill>
                <a:latin typeface="Arial"/>
                <a:ea typeface="Arial"/>
                <a:cs typeface="Arial"/>
              </a:defRPr>
            </a:pPr>
            <a:endParaRPr lang="en-US" sz="1350">
              <a:solidFill>
                <a:srgbClr val="111111"/>
              </a:solidFill>
              <a:latin typeface="Calibri"/>
              <a:ea typeface="Calibri"/>
              <a:cs typeface="Calibri"/>
            </a:endParaRPr>
          </a:p>
          <a:p>
            <a:pPr>
              <a:defRPr sz="1350" b="0" i="0">
                <a:solidFill>
                  <a:srgbClr val="111111"/>
                </a:solidFill>
                <a:latin typeface="Arial"/>
                <a:ea typeface="Arial"/>
                <a:cs typeface="Arial"/>
              </a:defRPr>
            </a:pPr>
            <a:r>
              <a:rPr lang="en-US" sz="1350">
                <a:solidFill>
                  <a:srgbClr val="111111"/>
                </a:solidFill>
                <a:latin typeface="Calibri"/>
                <a:ea typeface="Calibri"/>
                <a:cs typeface="Calibri"/>
              </a:rPr>
              <a:t>The NCD Financing Tracker will remain central to this work. NCDA members and supporters will </a:t>
            </a:r>
            <a:r>
              <a:rPr lang="en-US" sz="1350" err="1">
                <a:solidFill>
                  <a:srgbClr val="111111"/>
                </a:solidFill>
                <a:latin typeface="Calibri"/>
                <a:ea typeface="Calibri"/>
                <a:cs typeface="Calibri"/>
              </a:rPr>
              <a:t>continu</a:t>
            </a:r>
            <a:r>
              <a:rPr lang="en-US" sz="1350">
                <a:solidFill>
                  <a:srgbClr val="111111"/>
                </a:solidFill>
                <a:latin typeface="Calibri"/>
                <a:ea typeface="Calibri"/>
                <a:cs typeface="Calibri"/>
              </a:rPr>
              <a:t>e to contribute examples of national and regional action. </a:t>
            </a:r>
          </a:p>
          <a:p>
            <a:pPr>
              <a:defRPr sz="1350" b="0" i="0">
                <a:solidFill>
                  <a:srgbClr val="111111"/>
                </a:solidFill>
                <a:latin typeface="Arial"/>
                <a:ea typeface="Arial"/>
                <a:cs typeface="Arial"/>
              </a:defRPr>
            </a:pPr>
            <a:endParaRPr lang="en-US" sz="1350">
              <a:solidFill>
                <a:srgbClr val="111111"/>
              </a:solidFill>
              <a:latin typeface="Calibri"/>
              <a:ea typeface="Calibri"/>
              <a:cs typeface="Calibri"/>
            </a:endParaRPr>
          </a:p>
          <a:p>
            <a:pPr>
              <a:defRPr sz="1350" b="0" i="0">
                <a:solidFill>
                  <a:srgbClr val="111111"/>
                </a:solidFill>
                <a:latin typeface="Arial"/>
                <a:ea typeface="Arial"/>
                <a:cs typeface="Arial"/>
              </a:defRPr>
            </a:pPr>
            <a:r>
              <a:rPr lang="en-US" sz="1350">
                <a:solidFill>
                  <a:srgbClr val="111111"/>
                </a:solidFill>
                <a:latin typeface="Calibri"/>
                <a:ea typeface="Calibri"/>
                <a:cs typeface="Calibri"/>
              </a:rPr>
              <a:t>The findings will be shared at IFD3, bringing practical experience from across the NCD </a:t>
            </a:r>
            <a:r>
              <a:rPr lang="en-US" sz="1350" err="1">
                <a:solidFill>
                  <a:srgbClr val="111111"/>
                </a:solidFill>
                <a:latin typeface="Calibri"/>
                <a:ea typeface="Calibri"/>
                <a:cs typeface="Calibri"/>
              </a:rPr>
              <a:t>communi</a:t>
            </a:r>
            <a:r>
              <a:rPr lang="en-US" sz="1350">
                <a:solidFill>
                  <a:srgbClr val="111111"/>
                </a:solidFill>
                <a:latin typeface="Calibri"/>
                <a:ea typeface="Calibri"/>
                <a:cs typeface="Calibri"/>
              </a:rPr>
              <a:t>ty into the global </a:t>
            </a:r>
            <a:r>
              <a:rPr lang="en-US" sz="1350" err="1">
                <a:solidFill>
                  <a:srgbClr val="111111"/>
                </a:solidFill>
                <a:latin typeface="Calibri"/>
                <a:ea typeface="Calibri"/>
                <a:cs typeface="Calibri"/>
              </a:rPr>
              <a:t>financi</a:t>
            </a:r>
            <a:r>
              <a:rPr lang="en-US" sz="1350">
                <a:solidFill>
                  <a:srgbClr val="111111"/>
                </a:solidFill>
                <a:latin typeface="Calibri"/>
                <a:ea typeface="Calibri"/>
                <a:cs typeface="Calibri"/>
              </a:rPr>
              <a:t>ng discussion.</a:t>
            </a:r>
          </a:p>
          <a:p>
            <a:pPr>
              <a:defRPr sz="1350" b="0" i="0">
                <a:solidFill>
                  <a:srgbClr val="111111"/>
                </a:solidFill>
                <a:latin typeface="Arial"/>
                <a:ea typeface="Arial"/>
                <a:cs typeface="Arial"/>
              </a:defRPr>
            </a:pPr>
            <a:endParaRPr lang="en-US" sz="1350">
              <a:solidFill>
                <a:srgbClr val="111111"/>
              </a:solidFill>
              <a:latin typeface="Calibri"/>
              <a:ea typeface="Calibri"/>
              <a:cs typeface="Calibri"/>
            </a:endParaRPr>
          </a:p>
          <a:p>
            <a:pPr>
              <a:defRPr sz="1350" b="0" i="0">
                <a:solidFill>
                  <a:srgbClr val="111111"/>
                </a:solidFill>
                <a:latin typeface="Arial"/>
                <a:ea typeface="Arial"/>
                <a:cs typeface="Arial"/>
              </a:defRPr>
            </a:pPr>
            <a:endParaRPr lang="en-US" sz="1350">
              <a:solidFill>
                <a:srgbClr val="111111"/>
              </a:solidFill>
              <a:latin typeface="Calibri"/>
              <a:ea typeface="Calibri"/>
              <a:cs typeface="Calibri"/>
            </a:endParaRPr>
          </a:p>
          <a:p>
            <a:pPr>
              <a:defRPr sz="1350" b="0" i="0">
                <a:solidFill>
                  <a:srgbClr val="111111"/>
                </a:solidFill>
                <a:latin typeface="Arial"/>
                <a:ea typeface="Arial"/>
                <a:cs typeface="Arial"/>
              </a:defRPr>
            </a:pPr>
            <a:endParaRPr lang="en-US" sz="1350" b="0" i="0">
              <a:solidFill>
                <a:srgbClr val="111111"/>
              </a:solidFill>
              <a:latin typeface="Calibri"/>
              <a:ea typeface="Calibri"/>
              <a:cs typeface="Calibri"/>
            </a:endParaRPr>
          </a:p>
        </p:txBody>
      </p:sp>
      <p:sp>
        <p:nvSpPr>
          <p:cNvPr id="7" name="Rectangle 6">
            <a:extLst>
              <a:ext uri="{FF2B5EF4-FFF2-40B4-BE49-F238E27FC236}">
                <a16:creationId xmlns:a16="http://schemas.microsoft.com/office/drawing/2014/main" id="{A463BFA3-01EE-4B4B-9DDD-8EA1725930AB}"/>
              </a:ext>
            </a:extLst>
          </p:cNvPr>
          <p:cNvSpPr>
            <a:spLocks noGrp="1"/>
          </p:cNvSpPr>
          <p:nvPr/>
        </p:nvSpPr>
        <p:spPr>
          <a:xfrm>
            <a:off x="685800" y="6819900"/>
            <a:ext cx="4953000" cy="190500"/>
          </a:xfrm>
          <a:prstGeom prst="rect">
            <a:avLst/>
          </a:prstGeom>
          <a:noFill/>
          <a:ln w="0">
            <a:noFill/>
            <a:prstDash val="solid"/>
          </a:ln>
        </p:spPr>
        <p:txBody>
          <a:bodyPr anchor="ctr">
            <a:normAutofit fontScale="87222" lnSpcReduction="20000"/>
          </a:bodyPr>
          <a:lstStyle/>
          <a:p>
            <a:pPr algn="l">
              <a:defRPr sz="900" b="0" i="0">
                <a:solidFill>
                  <a:srgbClr val="777777"/>
                </a:solidFill>
                <a:latin typeface="Arial"/>
                <a:ea typeface="Arial"/>
                <a:cs typeface="Arial"/>
              </a:defRPr>
            </a:pPr>
            <a:r>
              <a:rPr sz="900" b="0" i="0">
                <a:solidFill>
                  <a:srgbClr val="777777"/>
                </a:solidFill>
                <a:latin typeface="Arial"/>
                <a:ea typeface="Arial"/>
                <a:cs typeface="Arial"/>
              </a:rPr>
              <a:t>2026 Global Week for Action Impact Report</a:t>
            </a:r>
          </a:p>
        </p:txBody>
      </p:sp>
      <p:sp>
        <p:nvSpPr>
          <p:cNvPr id="8" name="Rectangle 7">
            <a:extLst>
              <a:ext uri="{FF2B5EF4-FFF2-40B4-BE49-F238E27FC236}">
                <a16:creationId xmlns:a16="http://schemas.microsoft.com/office/drawing/2014/main" id="{7F0CA9E4-EBB0-424B-92F4-4FA63FBAEBA1}"/>
              </a:ext>
            </a:extLst>
          </p:cNvPr>
          <p:cNvSpPr>
            <a:spLocks noGrp="1"/>
          </p:cNvSpPr>
          <p:nvPr/>
        </p:nvSpPr>
        <p:spPr>
          <a:xfrm>
            <a:off x="11191875" y="6819900"/>
            <a:ext cx="304800" cy="190500"/>
          </a:xfrm>
          <a:prstGeom prst="rect">
            <a:avLst/>
          </a:prstGeom>
          <a:noFill/>
          <a:ln w="0">
            <a:noFill/>
            <a:prstDash val="solid"/>
          </a:ln>
        </p:spPr>
        <p:txBody>
          <a:bodyPr anchor="ctr">
            <a:normAutofit fontScale="87222" lnSpcReduction="20000"/>
          </a:bodyPr>
          <a:lstStyle/>
          <a:p>
            <a:pPr algn="r">
              <a:defRPr sz="900" b="0" i="0">
                <a:solidFill>
                  <a:srgbClr val="777777"/>
                </a:solidFill>
                <a:latin typeface="Arial"/>
                <a:ea typeface="Arial"/>
                <a:cs typeface="Arial"/>
              </a:defRPr>
            </a:pPr>
            <a:r>
              <a:rPr sz="900" b="0" i="0">
                <a:solidFill>
                  <a:srgbClr val="777777"/>
                </a:solidFill>
                <a:latin typeface="Arial"/>
                <a:ea typeface="Arial"/>
                <a:cs typeface="Arial"/>
              </a:rPr>
              <a:t>20</a:t>
            </a:r>
          </a:p>
        </p:txBody>
      </p:sp>
      <p:sp>
        <p:nvSpPr>
          <p:cNvPr id="6" name="Rectangle 5">
            <a:extLst>
              <a:ext uri="{FF2B5EF4-FFF2-40B4-BE49-F238E27FC236}">
                <a16:creationId xmlns:a16="http://schemas.microsoft.com/office/drawing/2014/main" id="{843F4AC1-335C-6BEC-4CBB-8D32A7301B0E}"/>
              </a:ext>
            </a:extLst>
          </p:cNvPr>
          <p:cNvSpPr>
            <a:spLocks noGrp="1"/>
          </p:cNvSpPr>
          <p:nvPr/>
        </p:nvSpPr>
        <p:spPr>
          <a:xfrm>
            <a:off x="781050" y="1431901"/>
            <a:ext cx="10820400" cy="47625"/>
          </a:xfrm>
          <a:prstGeom prst="rect">
            <a:avLst/>
          </a:prstGeom>
          <a:solidFill>
            <a:srgbClr val="AF0E58"/>
          </a:solidFill>
          <a:ln w="0">
            <a:noFill/>
            <a:prstDash val="solid"/>
          </a:ln>
        </p:spPr>
        <p:txBody>
          <a:bodyPr/>
          <a:lstStyle/>
          <a:p>
            <a:endParaRPr lang="en-GB"/>
          </a:p>
        </p:txBody>
      </p:sp>
      <p:sp>
        <p:nvSpPr>
          <p:cNvPr id="10" name="page-number">
            <a:extLst>
              <a:ext uri="{FF2B5EF4-FFF2-40B4-BE49-F238E27FC236}">
                <a16:creationId xmlns:a16="http://schemas.microsoft.com/office/drawing/2014/main" id="{34B7CFE3-B193-8725-431E-BFB462AB0E59}"/>
              </a:ext>
            </a:extLst>
          </p:cNvPr>
          <p:cNvSpPr>
            <a:spLocks noGrp="1"/>
          </p:cNvSpPr>
          <p:nvPr/>
        </p:nvSpPr>
        <p:spPr>
          <a:xfrm>
            <a:off x="11344275" y="6972300"/>
            <a:ext cx="304800" cy="190500"/>
          </a:xfrm>
          <a:prstGeom prst="rect">
            <a:avLst/>
          </a:prstGeom>
          <a:noFill/>
          <a:ln w="0">
            <a:noFill/>
          </a:ln>
        </p:spPr>
        <p:txBody>
          <a:bodyPr anchor="t">
            <a:noAutofit/>
          </a:bodyPr>
          <a:lstStyle/>
          <a:p>
            <a:pPr algn="l">
              <a:buNone/>
              <a:defRPr sz="783" b="0" i="0">
                <a:solidFill>
                  <a:srgbClr val="777777"/>
                </a:solidFill>
                <a:latin typeface="Arial"/>
                <a:ea typeface="Arial"/>
                <a:cs typeface="Arial"/>
              </a:defRPr>
            </a:pPr>
            <a:r>
              <a:rPr lang="es-ES" sz="783" b="0" i="0">
                <a:solidFill>
                  <a:srgbClr val="777777"/>
                </a:solidFill>
                <a:latin typeface="Arial"/>
                <a:ea typeface="Arial"/>
                <a:cs typeface="Arial"/>
              </a:rPr>
              <a:t>24</a:t>
            </a:r>
            <a:endParaRPr sz="783" b="0" i="0">
              <a:solidFill>
                <a:srgbClr val="777777"/>
              </a:solidFill>
              <a:latin typeface="Arial"/>
              <a:ea typeface="Arial"/>
              <a:cs typeface="Arial"/>
            </a:endParaRPr>
          </a:p>
        </p:txBody>
      </p:sp>
      <p:sp>
        <p:nvSpPr>
          <p:cNvPr id="12" name="TextBox 11">
            <a:extLst>
              <a:ext uri="{FF2B5EF4-FFF2-40B4-BE49-F238E27FC236}">
                <a16:creationId xmlns:a16="http://schemas.microsoft.com/office/drawing/2014/main" id="{26FF31EB-69CE-9FB5-DC76-27B698CA68D3}"/>
              </a:ext>
            </a:extLst>
          </p:cNvPr>
          <p:cNvSpPr txBox="1"/>
          <p:nvPr/>
        </p:nvSpPr>
        <p:spPr>
          <a:xfrm>
            <a:off x="6669367" y="1432653"/>
            <a:ext cx="4752717" cy="19697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r>
              <a:rPr lang="en-US" sz="1300" b="0" i="0">
                <a:solidFill>
                  <a:srgbClr val="000000"/>
                </a:solidFill>
                <a:latin typeface="Calibri"/>
                <a:ea typeface="Segoe UI"/>
                <a:cs typeface="Segoe UI"/>
              </a:rPr>
              <a:t>​</a:t>
            </a:r>
            <a:endParaRPr lang="en-US" sz="1300" b="0" i="1">
              <a:solidFill>
                <a:srgbClr val="891630"/>
              </a:solidFill>
              <a:latin typeface="Calibri"/>
              <a:ea typeface="Segoe UI"/>
              <a:cs typeface="Segoe UI"/>
            </a:endParaRPr>
          </a:p>
          <a:p>
            <a:r>
              <a:rPr lang="en-US" sz="1300" b="1" i="1">
                <a:solidFill>
                  <a:srgbClr val="891630"/>
                </a:solidFill>
                <a:latin typeface="Calibri"/>
                <a:cs typeface="Segoe UI"/>
              </a:rPr>
              <a:t>The Financing Dialogue will mark the culmination of the three-year Time to Lead campaign. The experience, evidence and relationships built through the campaign will then feed into NCDA's next long-term </a:t>
            </a:r>
            <a:r>
              <a:rPr lang="en-US" sz="1300" b="1" i="1" err="1">
                <a:solidFill>
                  <a:srgbClr val="891630"/>
                </a:solidFill>
                <a:latin typeface="Calibri"/>
                <a:cs typeface="Segoe UI"/>
              </a:rPr>
              <a:t>campaig</a:t>
            </a:r>
            <a:r>
              <a:rPr lang="en-US" sz="1300" b="1" i="1">
                <a:solidFill>
                  <a:srgbClr val="891630"/>
                </a:solidFill>
                <a:latin typeface="Calibri"/>
                <a:cs typeface="Segoe UI"/>
              </a:rPr>
              <a:t>n strategy, and connect with the </a:t>
            </a:r>
            <a:r>
              <a:rPr lang="en-US" sz="1300" b="1" i="1" err="1">
                <a:solidFill>
                  <a:srgbClr val="891630"/>
                </a:solidFill>
                <a:latin typeface="Calibri"/>
                <a:cs typeface="Segoe UI"/>
              </a:rPr>
              <a:t>wor</a:t>
            </a:r>
            <a:r>
              <a:rPr lang="en-US" sz="1300" b="1" i="1">
                <a:solidFill>
                  <a:srgbClr val="891630"/>
                </a:solidFill>
                <a:latin typeface="Calibri"/>
                <a:cs typeface="Segoe UI"/>
              </a:rPr>
              <a:t>k on NCD financing with the journey towards the 2027 UN High-Level Meeting on </a:t>
            </a:r>
            <a:r>
              <a:rPr lang="en-US" sz="1300" b="1" i="1" err="1">
                <a:solidFill>
                  <a:srgbClr val="891630"/>
                </a:solidFill>
                <a:latin typeface="Calibri"/>
                <a:cs typeface="Segoe UI"/>
              </a:rPr>
              <a:t>Universa</a:t>
            </a:r>
            <a:r>
              <a:rPr lang="en-US" sz="1300" b="1" i="1">
                <a:solidFill>
                  <a:srgbClr val="891630"/>
                </a:solidFill>
                <a:latin typeface="Calibri"/>
                <a:cs typeface="Segoe UI"/>
              </a:rPr>
              <a:t>l Health Coverage. </a:t>
            </a:r>
            <a:endParaRPr lang="en-US" i="1"/>
          </a:p>
          <a:p>
            <a:pPr algn="l" rtl="0"/>
            <a:r>
              <a:rPr lang="en-US" sz="1300" b="1" i="1">
                <a:solidFill>
                  <a:srgbClr val="000000"/>
                </a:solidFill>
                <a:latin typeface="Calibri"/>
                <a:ea typeface="Segoe UI"/>
                <a:cs typeface="Segoe UI"/>
              </a:rPr>
              <a:t>​</a:t>
            </a:r>
          </a:p>
          <a:p>
            <a:pPr algn="ctr"/>
            <a:endParaRPr lang="en-GB"/>
          </a:p>
        </p:txBody>
      </p:sp>
      <p:pic>
        <p:nvPicPr>
          <p:cNvPr id="15" name="Picture 14">
            <a:extLst>
              <a:ext uri="{FF2B5EF4-FFF2-40B4-BE49-F238E27FC236}">
                <a16:creationId xmlns:a16="http://schemas.microsoft.com/office/drawing/2014/main" id="{A7562AD7-0ECA-C894-FE3D-4D852FEC2EF5}"/>
              </a:ext>
            </a:extLst>
          </p:cNvPr>
          <p:cNvPicPr>
            <a:picLocks noChangeAspect="1"/>
          </p:cNvPicPr>
          <p:nvPr/>
        </p:nvPicPr>
        <p:blipFill>
          <a:blip r:embed="rId4"/>
          <a:stretch>
            <a:fillRect/>
          </a:stretch>
        </p:blipFill>
        <p:spPr>
          <a:xfrm>
            <a:off x="6784131" y="3008029"/>
            <a:ext cx="4530297" cy="1884315"/>
          </a:xfrm>
          <a:prstGeom prst="rect">
            <a:avLst/>
          </a:prstGeom>
        </p:spPr>
      </p:pic>
    </p:spTree>
    <p:extLst>
      <p:ext uri="{BB962C8B-B14F-4D97-AF65-F5344CB8AC3E}">
        <p14:creationId xmlns:p14="http://schemas.microsoft.com/office/powerpoint/2010/main" val="1398074618"/>
      </p:ext>
    </p:extLst>
  </p:cSld>
  <p:clrMapOvr>
    <a:masterClrMapping/>
  </p:clrMapOvr>
  <p:extLst>
    <p:ext uri="{6950BFC3-D8DA-4A85-94F7-54DA5524770B}">
      <p188:commentRel xmlns:p188="http://schemas.microsoft.com/office/powerpoint/2018/8/main" r:id="rId3"/>
    </p:ext>
  </p:extLs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D72C97-933A-AC68-F54C-45448A742323}"/>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E703BFEF-A626-5988-4E50-7C0A1EA8CD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
            <a:ext cx="12224339" cy="7200900"/>
          </a:xfrm>
          <a:prstGeom prst="rect">
            <a:avLst/>
          </a:prstGeom>
        </p:spPr>
      </p:pic>
    </p:spTree>
    <p:extLst>
      <p:ext uri="{BB962C8B-B14F-4D97-AF65-F5344CB8AC3E}">
        <p14:creationId xmlns:p14="http://schemas.microsoft.com/office/powerpoint/2010/main" val="3024948186"/>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EE53F7CD8C96B4FBB25679FB26F2BC1" ma:contentTypeVersion="19" ma:contentTypeDescription="Create a new document." ma:contentTypeScope="" ma:versionID="5a3905a46d27af6621a8d329eb9e0b22">
  <xsd:schema xmlns:xsd="http://www.w3.org/2001/XMLSchema" xmlns:xs="http://www.w3.org/2001/XMLSchema" xmlns:p="http://schemas.microsoft.com/office/2006/metadata/properties" xmlns:ns2="0091eee2-e2de-4697-9c8a-d069f309f7f7" xmlns:ns3="215a9328-9f44-43fa-ad6c-d16280f03ff8" targetNamespace="http://schemas.microsoft.com/office/2006/metadata/properties" ma:root="true" ma:fieldsID="b083f9640dcfc376c6a02edccbf46d1c" ns2:_="" ns3:_="">
    <xsd:import namespace="0091eee2-e2de-4697-9c8a-d069f309f7f7"/>
    <xsd:import namespace="215a9328-9f44-43fa-ad6c-d16280f03ff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91eee2-e2de-4697-9c8a-d069f309f7f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21baa2e-d44d-456e-ac5a-be863e13abd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15a9328-9f44-43fa-ad6c-d16280f03ff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7806542-b189-4ded-abfd-d1cb6e405c5a}" ma:internalName="TaxCatchAll" ma:showField="CatchAllData" ma:web="215a9328-9f44-43fa-ad6c-d16280f03ff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215a9328-9f44-43fa-ad6c-d16280f03ff8" xsi:nil="true"/>
    <lcf76f155ced4ddcb4097134ff3c332f xmlns="0091eee2-e2de-4697-9c8a-d069f309f7f7">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3E32715-BBE2-4417-A33F-07B9DEC45116}">
  <ds:schemaRefs>
    <ds:schemaRef ds:uri="0091eee2-e2de-4697-9c8a-d069f309f7f7"/>
    <ds:schemaRef ds:uri="215a9328-9f44-43fa-ad6c-d16280f03ff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F48B09A-1F0B-4E6C-9A44-3254313311BA}">
  <ds:schemaRefs>
    <ds:schemaRef ds:uri="0091eee2-e2de-4697-9c8a-d069f309f7f7"/>
    <ds:schemaRef ds:uri="215a9328-9f44-43fa-ad6c-d16280f03ff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E6C968A-5C4E-4F35-A0E5-D99698A4763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25</Slides>
  <Notes>24</Notes>
  <HiddenSlides>0</HiddenSlide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Spatial Awareness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DRAFT GW4 Impact Report</dc:title>
  <dc:subject/>
  <dc:creator>Gina Sanchez</dc:creator>
  <cp:keywords/>
  <dc:description/>
  <cp:revision>3</cp:revision>
  <dcterms:created xsi:type="dcterms:W3CDTF">2026-09-21T09:26:22Z</dcterms:created>
  <dcterms:modified xsi:type="dcterms:W3CDTF">2026-10-19T14:46:59Z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0x0101001EE53F7CD8C96B4FBB25679FB26F2BC1</vt:lpwstr>
  </property>
  <property fmtid="{D5CDD505-2E9C-101B-9397-08002B2CF9AE}" pid="3" name="MediaServiceImageTags">
    <vt:lpwstr/>
  </property>
</Properties>
</file>